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Computer Says No" charset="1" panose="00000400000000000000"/>
      <p:regular r:id="rId32"/>
    </p:embeddedFont>
    <p:embeddedFont>
      <p:font typeface="Poppins Light" charset="1" panose="00000400000000000000"/>
      <p:regular r:id="rId33"/>
    </p:embeddedFont>
    <p:embeddedFont>
      <p:font typeface="Now Bold" charset="1" panose="00000800000000000000"/>
      <p:regular r:id="rId34"/>
    </p:embeddedFont>
    <p:embeddedFont>
      <p:font typeface="DM Sans" charset="1" panose="00000000000000000000"/>
      <p:regular r:id="rId35"/>
    </p:embeddedFont>
    <p:embeddedFont>
      <p:font typeface="DM Sans Bold" charset="1" panose="00000000000000000000"/>
      <p:regular r:id="rId36"/>
    </p:embeddedFont>
    <p:embeddedFont>
      <p:font typeface="Muli" charset="1" panose="00000500000000000000"/>
      <p:regular r:id="rId37"/>
    </p:embeddedFont>
    <p:embeddedFont>
      <p:font typeface="Poppins" charset="1" panose="00000500000000000000"/>
      <p:regular r:id="rId38"/>
    </p:embeddedFont>
    <p:embeddedFont>
      <p:font typeface="Muli Semi-Bold" charset="1" panose="00000700000000000000"/>
      <p:regular r:id="rId39"/>
    </p:embeddedFont>
    <p:embeddedFont>
      <p:font typeface="Cabin Bold" charset="1" panose="00000800000000000000"/>
      <p:regular r:id="rId40"/>
    </p:embeddedFont>
    <p:embeddedFont>
      <p:font typeface="Muli Bold" charset="1" panose="000008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6.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601689" y="8426785"/>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2601983" y="5253653"/>
            <a:ext cx="7011407" cy="2179131"/>
          </a:xfrm>
          <a:prstGeom prst="rect">
            <a:avLst/>
          </a:prstGeom>
        </p:spPr>
        <p:txBody>
          <a:bodyPr anchor="t" rtlCol="false" tIns="0" lIns="0" bIns="0" rIns="0">
            <a:spAutoFit/>
          </a:bodyPr>
          <a:lstStyle/>
          <a:p>
            <a:pPr algn="ctr">
              <a:lnSpc>
                <a:spcPts val="14707"/>
              </a:lnSpc>
            </a:pPr>
            <a:r>
              <a:rPr lang="en-US" sz="20426">
                <a:solidFill>
                  <a:srgbClr val="6866E1"/>
                </a:solidFill>
                <a:latin typeface="Computer Says No"/>
                <a:ea typeface="Computer Says No"/>
                <a:cs typeface="Computer Says No"/>
                <a:sym typeface="Computer Says No"/>
              </a:rPr>
              <a:t>NHÓM 6</a:t>
            </a:r>
          </a:p>
        </p:txBody>
      </p:sp>
      <p:sp>
        <p:nvSpPr>
          <p:cNvPr name="TextBox 9" id="9"/>
          <p:cNvSpPr txBox="true"/>
          <p:nvPr/>
        </p:nvSpPr>
        <p:spPr>
          <a:xfrm rot="0">
            <a:off x="1919863" y="3558060"/>
            <a:ext cx="8375647" cy="771668"/>
          </a:xfrm>
          <a:prstGeom prst="rect">
            <a:avLst/>
          </a:prstGeom>
        </p:spPr>
        <p:txBody>
          <a:bodyPr anchor="t" rtlCol="false" tIns="0" lIns="0" bIns="0" rIns="0">
            <a:spAutoFit/>
          </a:bodyPr>
          <a:lstStyle/>
          <a:p>
            <a:pPr algn="ctr">
              <a:lnSpc>
                <a:spcPts val="5147"/>
              </a:lnSpc>
            </a:pPr>
            <a:r>
              <a:rPr lang="en-US" sz="7148">
                <a:solidFill>
                  <a:srgbClr val="6866E1"/>
                </a:solidFill>
                <a:latin typeface="Computer Says No"/>
                <a:ea typeface="Computer Says No"/>
                <a:cs typeface="Computer Says No"/>
                <a:sym typeface="Computer Says No"/>
              </a:rPr>
              <a:t>DỰ ĐOÁN KẾT QUẢ TRẬN BÓNG ĐÁ</a:t>
            </a:r>
          </a:p>
        </p:txBody>
      </p:sp>
      <p:sp>
        <p:nvSpPr>
          <p:cNvPr name="Freeform 10" id="10"/>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789764" y="1028700"/>
            <a:ext cx="10350798" cy="1521254"/>
          </a:xfrm>
          <a:custGeom>
            <a:avLst/>
            <a:gdLst/>
            <a:ahLst/>
            <a:cxnLst/>
            <a:rect r="r" b="b" t="t" l="l"/>
            <a:pathLst>
              <a:path h="1521254" w="10350798">
                <a:moveTo>
                  <a:pt x="0" y="0"/>
                </a:moveTo>
                <a:lnTo>
                  <a:pt x="10350798" y="0"/>
                </a:lnTo>
                <a:lnTo>
                  <a:pt x="10350798" y="1521254"/>
                </a:lnTo>
                <a:lnTo>
                  <a:pt x="0" y="1521254"/>
                </a:lnTo>
                <a:lnTo>
                  <a:pt x="0" y="0"/>
                </a:lnTo>
                <a:close/>
              </a:path>
            </a:pathLst>
          </a:custGeom>
          <a:blipFill>
            <a:blip r:embed="rId2"/>
            <a:stretch>
              <a:fillRect l="0" t="0" r="0" b="0"/>
            </a:stretch>
          </a:blipFill>
        </p:spPr>
      </p:sp>
      <p:sp>
        <p:nvSpPr>
          <p:cNvPr name="Freeform 3" id="3"/>
          <p:cNvSpPr/>
          <p:nvPr/>
        </p:nvSpPr>
        <p:spPr>
          <a:xfrm flipH="false" flipV="false" rot="0">
            <a:off x="2789764" y="4129819"/>
            <a:ext cx="10858005" cy="846501"/>
          </a:xfrm>
          <a:custGeom>
            <a:avLst/>
            <a:gdLst/>
            <a:ahLst/>
            <a:cxnLst/>
            <a:rect r="r" b="b" t="t" l="l"/>
            <a:pathLst>
              <a:path h="846501" w="10858005">
                <a:moveTo>
                  <a:pt x="0" y="0"/>
                </a:moveTo>
                <a:lnTo>
                  <a:pt x="10858005" y="0"/>
                </a:lnTo>
                <a:lnTo>
                  <a:pt x="10858005" y="846502"/>
                </a:lnTo>
                <a:lnTo>
                  <a:pt x="0" y="846502"/>
                </a:lnTo>
                <a:lnTo>
                  <a:pt x="0" y="0"/>
                </a:lnTo>
                <a:close/>
              </a:path>
            </a:pathLst>
          </a:custGeom>
          <a:blipFill>
            <a:blip r:embed="rId3"/>
            <a:stretch>
              <a:fillRect l="0" t="0" r="0" b="0"/>
            </a:stretch>
          </a:blipFill>
        </p:spPr>
      </p:sp>
      <p:sp>
        <p:nvSpPr>
          <p:cNvPr name="Freeform 4" id="4"/>
          <p:cNvSpPr/>
          <p:nvPr/>
        </p:nvSpPr>
        <p:spPr>
          <a:xfrm flipH="false" flipV="false" rot="0">
            <a:off x="2789764" y="7045818"/>
            <a:ext cx="9121683" cy="1582638"/>
          </a:xfrm>
          <a:custGeom>
            <a:avLst/>
            <a:gdLst/>
            <a:ahLst/>
            <a:cxnLst/>
            <a:rect r="r" b="b" t="t" l="l"/>
            <a:pathLst>
              <a:path h="1582638" w="9121683">
                <a:moveTo>
                  <a:pt x="0" y="0"/>
                </a:moveTo>
                <a:lnTo>
                  <a:pt x="9121683" y="0"/>
                </a:lnTo>
                <a:lnTo>
                  <a:pt x="9121683" y="1582638"/>
                </a:lnTo>
                <a:lnTo>
                  <a:pt x="0" y="1582638"/>
                </a:lnTo>
                <a:lnTo>
                  <a:pt x="0" y="0"/>
                </a:lnTo>
                <a:close/>
              </a:path>
            </a:pathLst>
          </a:custGeom>
          <a:blipFill>
            <a:blip r:embed="rId4"/>
            <a:stretch>
              <a:fillRect l="0" t="0" r="-5679" b="0"/>
            </a:stretch>
          </a:blipFill>
        </p:spPr>
      </p:sp>
      <p:sp>
        <p:nvSpPr>
          <p:cNvPr name="TextBox 5" id="5"/>
          <p:cNvSpPr txBox="true"/>
          <p:nvPr/>
        </p:nvSpPr>
        <p:spPr>
          <a:xfrm rot="0">
            <a:off x="5194144" y="29532"/>
            <a:ext cx="7014437"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Logistic Regression </a:t>
            </a:r>
          </a:p>
        </p:txBody>
      </p:sp>
      <p:sp>
        <p:nvSpPr>
          <p:cNvPr name="TextBox 6" id="6"/>
          <p:cNvSpPr txBox="true"/>
          <p:nvPr/>
        </p:nvSpPr>
        <p:spPr>
          <a:xfrm rot="0">
            <a:off x="3289358" y="2616629"/>
            <a:ext cx="13321611" cy="1660745"/>
          </a:xfrm>
          <a:prstGeom prst="rect">
            <a:avLst/>
          </a:prstGeom>
        </p:spPr>
        <p:txBody>
          <a:bodyPr anchor="t" rtlCol="false" tIns="0" lIns="0" bIns="0" rIns="0">
            <a:spAutoFit/>
          </a:bodyPr>
          <a:lstStyle/>
          <a:p>
            <a:pPr algn="just">
              <a:lnSpc>
                <a:spcPts val="3383"/>
              </a:lnSpc>
            </a:pPr>
            <a:r>
              <a:rPr lang="en-US" sz="2451">
                <a:solidFill>
                  <a:srgbClr val="FFFFFF"/>
                </a:solidFill>
                <a:latin typeface="Muli"/>
                <a:ea typeface="Muli"/>
                <a:cs typeface="Muli"/>
                <a:sym typeface="Muli"/>
              </a:rPr>
              <a:t>-</a:t>
            </a:r>
            <a:r>
              <a:rPr lang="en-US" sz="2451">
                <a:solidFill>
                  <a:srgbClr val="FFFFFF"/>
                </a:solidFill>
                <a:latin typeface="Muli"/>
                <a:ea typeface="Muli"/>
                <a:cs typeface="Muli"/>
                <a:sym typeface="Muli"/>
              </a:rPr>
              <a:t>Chuẩn hóa dữ liệu:</a:t>
            </a:r>
          </a:p>
          <a:p>
            <a:pPr algn="just" marL="529273" indent="-264636" lvl="1">
              <a:lnSpc>
                <a:spcPts val="3383"/>
              </a:lnSpc>
              <a:buFont typeface="Arial"/>
              <a:buChar char="•"/>
            </a:pPr>
            <a:r>
              <a:rPr lang="en-US" sz="2451">
                <a:solidFill>
                  <a:srgbClr val="FFFFFF"/>
                </a:solidFill>
                <a:latin typeface="Muli"/>
                <a:ea typeface="Muli"/>
                <a:cs typeface="Muli"/>
                <a:sym typeface="Muli"/>
              </a:rPr>
              <a:t>Dữ liệu</a:t>
            </a:r>
            <a:r>
              <a:rPr lang="en-US" sz="2451">
                <a:solidFill>
                  <a:srgbClr val="FFFFFF"/>
                </a:solidFill>
                <a:latin typeface="Muli"/>
                <a:ea typeface="Muli"/>
                <a:cs typeface="Muli"/>
                <a:sym typeface="Muli"/>
              </a:rPr>
              <a:t> được chuẩn hóa bằng phương pháp z-sc</a:t>
            </a:r>
            <a:r>
              <a:rPr lang="en-US" sz="2451">
                <a:solidFill>
                  <a:srgbClr val="FFFFFF"/>
                </a:solidFill>
                <a:latin typeface="Muli"/>
                <a:ea typeface="Muli"/>
                <a:cs typeface="Muli"/>
                <a:sym typeface="Muli"/>
              </a:rPr>
              <a:t>ore (chuẩn hóa theo giá trị trung bình và độ lệch chuẩn) để giúp mô hình hội tụ tốt hơn</a:t>
            </a:r>
          </a:p>
          <a:p>
            <a:pPr algn="just">
              <a:lnSpc>
                <a:spcPts val="3107"/>
              </a:lnSpc>
            </a:pPr>
          </a:p>
        </p:txBody>
      </p:sp>
      <p:sp>
        <p:nvSpPr>
          <p:cNvPr name="TextBox 7" id="7"/>
          <p:cNvSpPr txBox="true"/>
          <p:nvPr/>
        </p:nvSpPr>
        <p:spPr>
          <a:xfrm rot="0">
            <a:off x="3289358" y="5138949"/>
            <a:ext cx="14320800" cy="1660745"/>
          </a:xfrm>
          <a:prstGeom prst="rect">
            <a:avLst/>
          </a:prstGeom>
        </p:spPr>
        <p:txBody>
          <a:bodyPr anchor="t" rtlCol="false" tIns="0" lIns="0" bIns="0" rIns="0">
            <a:spAutoFit/>
          </a:bodyPr>
          <a:lstStyle/>
          <a:p>
            <a:pPr algn="just">
              <a:lnSpc>
                <a:spcPts val="3383"/>
              </a:lnSpc>
            </a:pPr>
            <a:r>
              <a:rPr lang="en-US" sz="2451">
                <a:solidFill>
                  <a:srgbClr val="FFFFFF"/>
                </a:solidFill>
                <a:latin typeface="Muli"/>
                <a:ea typeface="Muli"/>
                <a:cs typeface="Muli"/>
                <a:sym typeface="Muli"/>
              </a:rPr>
              <a:t>-T</a:t>
            </a:r>
            <a:r>
              <a:rPr lang="en-US" sz="2451">
                <a:solidFill>
                  <a:srgbClr val="FFFFFF"/>
                </a:solidFill>
                <a:latin typeface="Muli"/>
                <a:ea typeface="Muli"/>
                <a:cs typeface="Muli"/>
                <a:sym typeface="Muli"/>
              </a:rPr>
              <a:t>hêm bias vào dữ liệu:</a:t>
            </a:r>
          </a:p>
          <a:p>
            <a:pPr algn="just" marL="529273" indent="-264636" lvl="1">
              <a:lnSpc>
                <a:spcPts val="3383"/>
              </a:lnSpc>
              <a:buFont typeface="Arial"/>
              <a:buChar char="•"/>
            </a:pPr>
            <a:r>
              <a:rPr lang="en-US" sz="2451">
                <a:solidFill>
                  <a:srgbClr val="FFFFFF"/>
                </a:solidFill>
                <a:latin typeface="Muli"/>
                <a:ea typeface="Muli"/>
                <a:cs typeface="Muli"/>
                <a:sym typeface="Muli"/>
              </a:rPr>
              <a:t>Một</a:t>
            </a:r>
            <a:r>
              <a:rPr lang="en-US" sz="2451">
                <a:solidFill>
                  <a:srgbClr val="FFFFFF"/>
                </a:solidFill>
                <a:latin typeface="Muli"/>
                <a:ea typeface="Muli"/>
                <a:cs typeface="Muli"/>
                <a:sym typeface="Muli"/>
              </a:rPr>
              <a:t> cột</a:t>
            </a:r>
            <a:r>
              <a:rPr lang="en-US" sz="2451">
                <a:solidFill>
                  <a:srgbClr val="FFFFFF"/>
                </a:solidFill>
                <a:latin typeface="Muli"/>
                <a:ea typeface="Muli"/>
                <a:cs typeface="Muli"/>
                <a:sym typeface="Muli"/>
              </a:rPr>
              <a:t> giá trị 1 được thêm vào dữ liệu để mô hình có thể học được hằng số bias trong quá trình tối ưu</a:t>
            </a:r>
          </a:p>
          <a:p>
            <a:pPr algn="just">
              <a:lnSpc>
                <a:spcPts val="3107"/>
              </a:lnSpc>
            </a:pPr>
          </a:p>
        </p:txBody>
      </p:sp>
      <p:sp>
        <p:nvSpPr>
          <p:cNvPr name="TextBox 8" id="8"/>
          <p:cNvSpPr txBox="true"/>
          <p:nvPr/>
        </p:nvSpPr>
        <p:spPr>
          <a:xfrm rot="0">
            <a:off x="5194144" y="6153520"/>
            <a:ext cx="7014437"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ID3</a:t>
            </a:r>
          </a:p>
        </p:txBody>
      </p:sp>
      <p:sp>
        <p:nvSpPr>
          <p:cNvPr name="TextBox 9" id="9"/>
          <p:cNvSpPr txBox="true"/>
          <p:nvPr/>
        </p:nvSpPr>
        <p:spPr>
          <a:xfrm rot="0">
            <a:off x="3289358" y="8780856"/>
            <a:ext cx="14320800" cy="1167731"/>
          </a:xfrm>
          <a:prstGeom prst="rect">
            <a:avLst/>
          </a:prstGeom>
        </p:spPr>
        <p:txBody>
          <a:bodyPr anchor="t" rtlCol="false" tIns="0" lIns="0" bIns="0" rIns="0">
            <a:spAutoFit/>
          </a:bodyPr>
          <a:lstStyle/>
          <a:p>
            <a:pPr algn="just">
              <a:lnSpc>
                <a:spcPts val="3107"/>
              </a:lnSpc>
            </a:pPr>
            <a:r>
              <a:rPr lang="en-US" sz="2251">
                <a:solidFill>
                  <a:srgbClr val="FFFFFF"/>
                </a:solidFill>
                <a:latin typeface="Muli"/>
                <a:ea typeface="Muli"/>
                <a:cs typeface="Muli"/>
                <a:sym typeface="Muli"/>
              </a:rPr>
              <a:t>-Tách tập huấn luyện và kiểm tra</a:t>
            </a:r>
          </a:p>
          <a:p>
            <a:pPr algn="just" marL="486094" indent="-243047" lvl="1">
              <a:lnSpc>
                <a:spcPts val="3107"/>
              </a:lnSpc>
              <a:buFont typeface="Arial"/>
              <a:buChar char="•"/>
            </a:pPr>
            <a:r>
              <a:rPr lang="en-US" sz="2251">
                <a:solidFill>
                  <a:srgbClr val="FFFFFF"/>
                </a:solidFill>
                <a:latin typeface="Muli"/>
                <a:ea typeface="Muli"/>
                <a:cs typeface="Muli"/>
                <a:sym typeface="Muli"/>
              </a:rPr>
              <a:t>Chia dữ liệu thành hai phần: 7</a:t>
            </a:r>
            <a:r>
              <a:rPr lang="en-US" sz="2251">
                <a:solidFill>
                  <a:srgbClr val="FFFFFF"/>
                </a:solidFill>
                <a:latin typeface="Muli"/>
                <a:ea typeface="Muli"/>
                <a:cs typeface="Muli"/>
                <a:sym typeface="Muli"/>
              </a:rPr>
              <a:t>0% cho huấn luyện và 30% cho kiểm tra để đánh giá mô hình.</a:t>
            </a:r>
          </a:p>
          <a:p>
            <a:pPr algn="just">
              <a:lnSpc>
                <a:spcPts val="310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757983">
            <a:off x="5310914" y="-2439917"/>
            <a:ext cx="11166320" cy="21899658"/>
            <a:chOff x="0" y="0"/>
            <a:chExt cx="2940924" cy="5767811"/>
          </a:xfrm>
        </p:grpSpPr>
        <p:sp>
          <p:nvSpPr>
            <p:cNvPr name="Freeform 3" id="3"/>
            <p:cNvSpPr/>
            <p:nvPr/>
          </p:nvSpPr>
          <p:spPr>
            <a:xfrm flipH="false" flipV="false" rot="0">
              <a:off x="0" y="0"/>
              <a:ext cx="2940924" cy="5767811"/>
            </a:xfrm>
            <a:custGeom>
              <a:avLst/>
              <a:gdLst/>
              <a:ahLst/>
              <a:cxnLst/>
              <a:rect r="r" b="b" t="t" l="l"/>
              <a:pathLst>
                <a:path h="5767811" w="2940924">
                  <a:moveTo>
                    <a:pt x="0" y="0"/>
                  </a:moveTo>
                  <a:lnTo>
                    <a:pt x="2940924" y="0"/>
                  </a:lnTo>
                  <a:lnTo>
                    <a:pt x="2940924" y="5767811"/>
                  </a:lnTo>
                  <a:lnTo>
                    <a:pt x="0" y="5767811"/>
                  </a:lnTo>
                  <a:close/>
                </a:path>
              </a:pathLst>
            </a:custGeom>
            <a:solidFill>
              <a:srgbClr val="5034C4"/>
            </a:solidFill>
          </p:spPr>
        </p:sp>
        <p:sp>
          <p:nvSpPr>
            <p:cNvPr name="TextBox 4" id="4"/>
            <p:cNvSpPr txBox="true"/>
            <p:nvPr/>
          </p:nvSpPr>
          <p:spPr>
            <a:xfrm>
              <a:off x="0" y="-38100"/>
              <a:ext cx="2940924" cy="5805911"/>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028700" y="1203650"/>
            <a:ext cx="6313310" cy="6626566"/>
          </a:xfrm>
          <a:custGeom>
            <a:avLst/>
            <a:gdLst/>
            <a:ahLst/>
            <a:cxnLst/>
            <a:rect r="r" b="b" t="t" l="l"/>
            <a:pathLst>
              <a:path h="6626566" w="6313310">
                <a:moveTo>
                  <a:pt x="0" y="0"/>
                </a:moveTo>
                <a:lnTo>
                  <a:pt x="6313310" y="0"/>
                </a:lnTo>
                <a:lnTo>
                  <a:pt x="6313310" y="6626566"/>
                </a:lnTo>
                <a:lnTo>
                  <a:pt x="0" y="6626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861003" y="4344249"/>
            <a:ext cx="7660696" cy="5068388"/>
          </a:xfrm>
          <a:prstGeom prst="rect">
            <a:avLst/>
          </a:prstGeom>
        </p:spPr>
        <p:txBody>
          <a:bodyPr anchor="t" rtlCol="false" tIns="0" lIns="0" bIns="0" rIns="0">
            <a:spAutoFit/>
          </a:bodyPr>
          <a:lstStyle/>
          <a:p>
            <a:pPr algn="l">
              <a:lnSpc>
                <a:spcPts val="13309"/>
              </a:lnSpc>
            </a:pPr>
            <a:r>
              <a:rPr lang="en-US" sz="11091" b="true">
                <a:solidFill>
                  <a:srgbClr val="C3EBEF"/>
                </a:solidFill>
                <a:latin typeface="Cabin Bold"/>
                <a:ea typeface="Cabin Bold"/>
                <a:cs typeface="Cabin Bold"/>
                <a:sym typeface="Cabin Bold"/>
              </a:rPr>
              <a:t>4. Xây dựng mô hình</a:t>
            </a:r>
          </a:p>
          <a:p>
            <a:pPr algn="l">
              <a:lnSpc>
                <a:spcPts val="13309"/>
              </a:lnSpc>
            </a:pPr>
          </a:p>
        </p:txBody>
      </p:sp>
      <p:sp>
        <p:nvSpPr>
          <p:cNvPr name="Freeform 7" id="7"/>
          <p:cNvSpPr/>
          <p:nvPr/>
        </p:nvSpPr>
        <p:spPr>
          <a:xfrm flipH="false" flipV="false" rot="0">
            <a:off x="8269954" y="1646458"/>
            <a:ext cx="2608193" cy="2209851"/>
          </a:xfrm>
          <a:custGeom>
            <a:avLst/>
            <a:gdLst/>
            <a:ahLst/>
            <a:cxnLst/>
            <a:rect r="r" b="b" t="t" l="l"/>
            <a:pathLst>
              <a:path h="2209851" w="2608193">
                <a:moveTo>
                  <a:pt x="0" y="0"/>
                </a:moveTo>
                <a:lnTo>
                  <a:pt x="2608193" y="0"/>
                </a:lnTo>
                <a:lnTo>
                  <a:pt x="2608193" y="2209851"/>
                </a:lnTo>
                <a:lnTo>
                  <a:pt x="0" y="22098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431900" y="568361"/>
            <a:ext cx="1239902" cy="1532463"/>
          </a:xfrm>
          <a:custGeom>
            <a:avLst/>
            <a:gdLst/>
            <a:ahLst/>
            <a:cxnLst/>
            <a:rect r="r" b="b" t="t" l="l"/>
            <a:pathLst>
              <a:path h="1532463" w="1239902">
                <a:moveTo>
                  <a:pt x="0" y="0"/>
                </a:moveTo>
                <a:lnTo>
                  <a:pt x="1239902" y="0"/>
                </a:lnTo>
                <a:lnTo>
                  <a:pt x="1239902" y="1532463"/>
                </a:lnTo>
                <a:lnTo>
                  <a:pt x="0" y="15324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016852" y="1279024"/>
            <a:ext cx="9790700" cy="1325057"/>
          </a:xfrm>
          <a:custGeom>
            <a:avLst/>
            <a:gdLst/>
            <a:ahLst/>
            <a:cxnLst/>
            <a:rect r="r" b="b" t="t" l="l"/>
            <a:pathLst>
              <a:path h="1325057" w="9790700">
                <a:moveTo>
                  <a:pt x="0" y="0"/>
                </a:moveTo>
                <a:lnTo>
                  <a:pt x="9790700" y="0"/>
                </a:lnTo>
                <a:lnTo>
                  <a:pt x="9790700" y="1325058"/>
                </a:lnTo>
                <a:lnTo>
                  <a:pt x="0" y="1325058"/>
                </a:lnTo>
                <a:lnTo>
                  <a:pt x="0" y="0"/>
                </a:lnTo>
                <a:close/>
              </a:path>
            </a:pathLst>
          </a:custGeom>
          <a:blipFill>
            <a:blip r:embed="rId2"/>
            <a:stretch>
              <a:fillRect l="0" t="0" r="0" b="0"/>
            </a:stretch>
          </a:blipFill>
        </p:spPr>
      </p:sp>
      <p:sp>
        <p:nvSpPr>
          <p:cNvPr name="Freeform 3" id="3"/>
          <p:cNvSpPr/>
          <p:nvPr/>
        </p:nvSpPr>
        <p:spPr>
          <a:xfrm flipH="false" flipV="false" rot="0">
            <a:off x="3016852" y="4758473"/>
            <a:ext cx="13392245" cy="770054"/>
          </a:xfrm>
          <a:custGeom>
            <a:avLst/>
            <a:gdLst/>
            <a:ahLst/>
            <a:cxnLst/>
            <a:rect r="r" b="b" t="t" l="l"/>
            <a:pathLst>
              <a:path h="770054" w="13392245">
                <a:moveTo>
                  <a:pt x="0" y="0"/>
                </a:moveTo>
                <a:lnTo>
                  <a:pt x="13392246" y="0"/>
                </a:lnTo>
                <a:lnTo>
                  <a:pt x="13392246" y="770054"/>
                </a:lnTo>
                <a:lnTo>
                  <a:pt x="0" y="770054"/>
                </a:lnTo>
                <a:lnTo>
                  <a:pt x="0" y="0"/>
                </a:lnTo>
                <a:close/>
              </a:path>
            </a:pathLst>
          </a:custGeom>
          <a:blipFill>
            <a:blip r:embed="rId3"/>
            <a:stretch>
              <a:fillRect l="0" t="0" r="0" b="0"/>
            </a:stretch>
          </a:blipFill>
        </p:spPr>
      </p:sp>
      <p:sp>
        <p:nvSpPr>
          <p:cNvPr name="TextBox 4" id="4"/>
          <p:cNvSpPr txBox="true"/>
          <p:nvPr/>
        </p:nvSpPr>
        <p:spPr>
          <a:xfrm rot="0">
            <a:off x="3652700" y="3096538"/>
            <a:ext cx="13321611" cy="1558256"/>
          </a:xfrm>
          <a:prstGeom prst="rect">
            <a:avLst/>
          </a:prstGeom>
        </p:spPr>
        <p:txBody>
          <a:bodyPr anchor="t" rtlCol="false" tIns="0" lIns="0" bIns="0" rIns="0">
            <a:spAutoFit/>
          </a:bodyPr>
          <a:lstStyle/>
          <a:p>
            <a:pPr algn="just">
              <a:lnSpc>
                <a:spcPts val="3107"/>
              </a:lnSpc>
            </a:pPr>
            <a:r>
              <a:rPr lang="en-US" sz="2251">
                <a:solidFill>
                  <a:srgbClr val="FFFFFF"/>
                </a:solidFill>
                <a:latin typeface="Muli"/>
                <a:ea typeface="Muli"/>
                <a:cs typeface="Muli"/>
                <a:sym typeface="Muli"/>
              </a:rPr>
              <a:t>-Khởi tạo trọng số</a:t>
            </a:r>
          </a:p>
          <a:p>
            <a:pPr algn="just" marL="486094" indent="-243047" lvl="1">
              <a:lnSpc>
                <a:spcPts val="3107"/>
              </a:lnSpc>
              <a:buFont typeface="Arial"/>
              <a:buChar char="•"/>
            </a:pPr>
            <a:r>
              <a:rPr lang="en-US" sz="2251">
                <a:solidFill>
                  <a:srgbClr val="FFFFFF"/>
                </a:solidFill>
                <a:latin typeface="Muli"/>
                <a:ea typeface="Muli"/>
                <a:cs typeface="Muli"/>
                <a:sym typeface="Muli"/>
              </a:rPr>
              <a:t>Trọng số w được khởi tạo ngẫu nhiên với số lượng tương ứng với số đặc trưng của dữ liệu đã thêm bias.</a:t>
            </a:r>
          </a:p>
          <a:p>
            <a:pPr algn="just">
              <a:lnSpc>
                <a:spcPts val="3107"/>
              </a:lnSpc>
            </a:pPr>
          </a:p>
        </p:txBody>
      </p:sp>
      <p:sp>
        <p:nvSpPr>
          <p:cNvPr name="TextBox 5" id="5"/>
          <p:cNvSpPr txBox="true"/>
          <p:nvPr/>
        </p:nvSpPr>
        <p:spPr>
          <a:xfrm rot="0">
            <a:off x="5194144" y="29532"/>
            <a:ext cx="7014437"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Logistic Regression </a:t>
            </a:r>
          </a:p>
        </p:txBody>
      </p:sp>
      <p:sp>
        <p:nvSpPr>
          <p:cNvPr name="TextBox 6" id="6"/>
          <p:cNvSpPr txBox="true"/>
          <p:nvPr/>
        </p:nvSpPr>
        <p:spPr>
          <a:xfrm rot="0">
            <a:off x="3652700" y="6137944"/>
            <a:ext cx="13321611" cy="3120356"/>
          </a:xfrm>
          <a:prstGeom prst="rect">
            <a:avLst/>
          </a:prstGeom>
        </p:spPr>
        <p:txBody>
          <a:bodyPr anchor="t" rtlCol="false" tIns="0" lIns="0" bIns="0" rIns="0">
            <a:spAutoFit/>
          </a:bodyPr>
          <a:lstStyle/>
          <a:p>
            <a:pPr algn="just">
              <a:lnSpc>
                <a:spcPts val="3107"/>
              </a:lnSpc>
            </a:pPr>
            <a:r>
              <a:rPr lang="en-US" sz="2251">
                <a:solidFill>
                  <a:srgbClr val="FFFFFF"/>
                </a:solidFill>
                <a:latin typeface="Muli"/>
                <a:ea typeface="Muli"/>
                <a:cs typeface="Muli"/>
                <a:sym typeface="Muli"/>
              </a:rPr>
              <a:t>-Huấn luyện Logistic Regression</a:t>
            </a:r>
          </a:p>
          <a:p>
            <a:pPr algn="just" marL="486094" indent="-243047" lvl="1">
              <a:lnSpc>
                <a:spcPts val="3107"/>
              </a:lnSpc>
              <a:buFont typeface="Arial"/>
              <a:buChar char="•"/>
            </a:pPr>
            <a:r>
              <a:rPr lang="en-US" sz="2251">
                <a:solidFill>
                  <a:srgbClr val="FFFFFF"/>
                </a:solidFill>
                <a:latin typeface="Muli"/>
                <a:ea typeface="Muli"/>
                <a:cs typeface="Muli"/>
                <a:sym typeface="Muli"/>
              </a:rPr>
              <a:t>Gọi hàm logistic_regression() để huấn luyện mô hình bằng Gradient Descent.</a:t>
            </a:r>
          </a:p>
          <a:p>
            <a:pPr algn="just" marL="486094" indent="-243047" lvl="1">
              <a:lnSpc>
                <a:spcPts val="3107"/>
              </a:lnSpc>
              <a:buFont typeface="Arial"/>
              <a:buChar char="•"/>
            </a:pPr>
            <a:r>
              <a:rPr lang="en-US" sz="2251">
                <a:solidFill>
                  <a:srgbClr val="FFFFFF"/>
                </a:solidFill>
                <a:latin typeface="Muli"/>
                <a:ea typeface="Muli"/>
                <a:cs typeface="Muli"/>
                <a:sym typeface="Muli"/>
              </a:rPr>
              <a:t>loss() tính hàm mất mát dựa trên cross-entropy và regularization.</a:t>
            </a:r>
          </a:p>
          <a:p>
            <a:pPr algn="just" marL="486094" indent="-243047" lvl="1">
              <a:lnSpc>
                <a:spcPts val="3107"/>
              </a:lnSpc>
              <a:buFont typeface="Arial"/>
              <a:buChar char="•"/>
            </a:pPr>
            <a:r>
              <a:rPr lang="en-US" sz="2251">
                <a:solidFill>
                  <a:srgbClr val="FFFFFF"/>
                </a:solidFill>
                <a:latin typeface="Muli"/>
                <a:ea typeface="Muli"/>
                <a:cs typeface="Muli"/>
                <a:sym typeface="Muli"/>
              </a:rPr>
              <a:t>prob() tính xác suất dự đoán dựa trên hàm sigmoid.</a:t>
            </a:r>
          </a:p>
          <a:p>
            <a:pPr algn="just" marL="486094" indent="-243047" lvl="1">
              <a:lnSpc>
                <a:spcPts val="3107"/>
              </a:lnSpc>
              <a:buFont typeface="Arial"/>
              <a:buChar char="•"/>
            </a:pPr>
            <a:r>
              <a:rPr lang="en-US" sz="2251">
                <a:solidFill>
                  <a:srgbClr val="FFFFFF"/>
                </a:solidFill>
                <a:latin typeface="Muli"/>
                <a:ea typeface="Muli"/>
                <a:cs typeface="Muli"/>
                <a:sym typeface="Muli"/>
              </a:rPr>
              <a:t>gradient được tính dựa trên lỗi dự đoán và có thêm điều chỉnh regularization lambda để tránh overfitting.</a:t>
            </a:r>
          </a:p>
          <a:p>
            <a:pPr algn="just" marL="486094" indent="-243047" lvl="1">
              <a:lnSpc>
                <a:spcPts val="3107"/>
              </a:lnSpc>
              <a:buFont typeface="Arial"/>
              <a:buChar char="•"/>
            </a:pPr>
            <a:r>
              <a:rPr lang="en-US" sz="2251">
                <a:solidFill>
                  <a:srgbClr val="FFFFFF"/>
                </a:solidFill>
                <a:latin typeface="Muli"/>
                <a:ea typeface="Muli"/>
                <a:cs typeface="Muli"/>
                <a:sym typeface="Muli"/>
              </a:rPr>
              <a:t>Cập nhật trọng số w dựa trên learning rate lr</a:t>
            </a:r>
          </a:p>
          <a:p>
            <a:pPr algn="just">
              <a:lnSpc>
                <a:spcPts val="310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243941" y="1146398"/>
            <a:ext cx="7246882" cy="1339991"/>
          </a:xfrm>
          <a:custGeom>
            <a:avLst/>
            <a:gdLst/>
            <a:ahLst/>
            <a:cxnLst/>
            <a:rect r="r" b="b" t="t" l="l"/>
            <a:pathLst>
              <a:path h="1339991" w="7246882">
                <a:moveTo>
                  <a:pt x="0" y="0"/>
                </a:moveTo>
                <a:lnTo>
                  <a:pt x="7246882" y="0"/>
                </a:lnTo>
                <a:lnTo>
                  <a:pt x="7246882" y="1339992"/>
                </a:lnTo>
                <a:lnTo>
                  <a:pt x="0" y="1339992"/>
                </a:lnTo>
                <a:lnTo>
                  <a:pt x="0" y="0"/>
                </a:lnTo>
                <a:close/>
              </a:path>
            </a:pathLst>
          </a:custGeom>
          <a:blipFill>
            <a:blip r:embed="rId2"/>
            <a:stretch>
              <a:fillRect l="0" t="0" r="-5196" b="0"/>
            </a:stretch>
          </a:blipFill>
        </p:spPr>
      </p:sp>
      <p:sp>
        <p:nvSpPr>
          <p:cNvPr name="Freeform 3" id="3"/>
          <p:cNvSpPr/>
          <p:nvPr/>
        </p:nvSpPr>
        <p:spPr>
          <a:xfrm flipH="false" flipV="false" rot="0">
            <a:off x="3243941" y="3788061"/>
            <a:ext cx="10843866" cy="1095836"/>
          </a:xfrm>
          <a:custGeom>
            <a:avLst/>
            <a:gdLst/>
            <a:ahLst/>
            <a:cxnLst/>
            <a:rect r="r" b="b" t="t" l="l"/>
            <a:pathLst>
              <a:path h="1095836" w="10843866">
                <a:moveTo>
                  <a:pt x="0" y="0"/>
                </a:moveTo>
                <a:lnTo>
                  <a:pt x="10843865" y="0"/>
                </a:lnTo>
                <a:lnTo>
                  <a:pt x="10843865" y="1095836"/>
                </a:lnTo>
                <a:lnTo>
                  <a:pt x="0" y="1095836"/>
                </a:lnTo>
                <a:lnTo>
                  <a:pt x="0" y="0"/>
                </a:lnTo>
                <a:close/>
              </a:path>
            </a:pathLst>
          </a:custGeom>
          <a:blipFill>
            <a:blip r:embed="rId3"/>
            <a:stretch>
              <a:fillRect l="0" t="0" r="0" b="0"/>
            </a:stretch>
          </a:blipFill>
        </p:spPr>
      </p:sp>
      <p:sp>
        <p:nvSpPr>
          <p:cNvPr name="Freeform 4" id="4"/>
          <p:cNvSpPr/>
          <p:nvPr/>
        </p:nvSpPr>
        <p:spPr>
          <a:xfrm flipH="false" flipV="false" rot="0">
            <a:off x="3243941" y="7142532"/>
            <a:ext cx="7960432" cy="2115768"/>
          </a:xfrm>
          <a:custGeom>
            <a:avLst/>
            <a:gdLst/>
            <a:ahLst/>
            <a:cxnLst/>
            <a:rect r="r" b="b" t="t" l="l"/>
            <a:pathLst>
              <a:path h="2115768" w="7960432">
                <a:moveTo>
                  <a:pt x="0" y="0"/>
                </a:moveTo>
                <a:lnTo>
                  <a:pt x="7960432" y="0"/>
                </a:lnTo>
                <a:lnTo>
                  <a:pt x="7960432" y="2115768"/>
                </a:lnTo>
                <a:lnTo>
                  <a:pt x="0" y="2115768"/>
                </a:lnTo>
                <a:lnTo>
                  <a:pt x="0" y="0"/>
                </a:lnTo>
                <a:close/>
              </a:path>
            </a:pathLst>
          </a:custGeom>
          <a:blipFill>
            <a:blip r:embed="rId4"/>
            <a:stretch>
              <a:fillRect l="0" t="0" r="0" b="0"/>
            </a:stretch>
          </a:blipFill>
        </p:spPr>
      </p:sp>
      <p:sp>
        <p:nvSpPr>
          <p:cNvPr name="TextBox 5" id="5"/>
          <p:cNvSpPr txBox="true"/>
          <p:nvPr/>
        </p:nvSpPr>
        <p:spPr>
          <a:xfrm rot="0">
            <a:off x="3652700" y="2553065"/>
            <a:ext cx="13321611" cy="1558256"/>
          </a:xfrm>
          <a:prstGeom prst="rect">
            <a:avLst/>
          </a:prstGeom>
        </p:spPr>
        <p:txBody>
          <a:bodyPr anchor="t" rtlCol="false" tIns="0" lIns="0" bIns="0" rIns="0">
            <a:spAutoFit/>
          </a:bodyPr>
          <a:lstStyle/>
          <a:p>
            <a:pPr algn="just">
              <a:lnSpc>
                <a:spcPts val="3107"/>
              </a:lnSpc>
            </a:pPr>
            <a:r>
              <a:rPr lang="en-US" sz="2251">
                <a:solidFill>
                  <a:srgbClr val="FFFFFF"/>
                </a:solidFill>
                <a:latin typeface="Muli"/>
                <a:ea typeface="Muli"/>
                <a:cs typeface="Muli"/>
                <a:sym typeface="Muli"/>
              </a:rPr>
              <a:t>-Chuẩn hóa dữ liệu</a:t>
            </a:r>
          </a:p>
          <a:p>
            <a:pPr algn="just" marL="486094" indent="-243047" lvl="1">
              <a:lnSpc>
                <a:spcPts val="3107"/>
              </a:lnSpc>
              <a:buFont typeface="Arial"/>
              <a:buChar char="•"/>
            </a:pPr>
            <a:r>
              <a:rPr lang="en-US" sz="2251">
                <a:solidFill>
                  <a:srgbClr val="FFFFFF"/>
                </a:solidFill>
                <a:latin typeface="Muli"/>
                <a:ea typeface="Muli"/>
                <a:cs typeface="Muli"/>
                <a:sym typeface="Muli"/>
              </a:rPr>
              <a:t>Dữ</a:t>
            </a:r>
            <a:r>
              <a:rPr lang="en-US" sz="2251">
                <a:solidFill>
                  <a:srgbClr val="FFFFFF"/>
                </a:solidFill>
                <a:latin typeface="Muli"/>
                <a:ea typeface="Muli"/>
                <a:cs typeface="Muli"/>
                <a:sym typeface="Muli"/>
              </a:rPr>
              <a:t> liệu X được chuẩn hóa bằng StandardScaler để đảm bảo rằng các đặc trưng có cùng tỷ lệ, giúp cải thiện hiệu quả của quá trình huấn luyện</a:t>
            </a:r>
          </a:p>
          <a:p>
            <a:pPr algn="just">
              <a:lnSpc>
                <a:spcPts val="3107"/>
              </a:lnSpc>
            </a:pPr>
          </a:p>
        </p:txBody>
      </p:sp>
      <p:sp>
        <p:nvSpPr>
          <p:cNvPr name="TextBox 6" id="6"/>
          <p:cNvSpPr txBox="true"/>
          <p:nvPr/>
        </p:nvSpPr>
        <p:spPr>
          <a:xfrm rot="0">
            <a:off x="2597072" y="136403"/>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Logistic Regression sử dụng thư viện </a:t>
            </a:r>
          </a:p>
        </p:txBody>
      </p:sp>
      <p:sp>
        <p:nvSpPr>
          <p:cNvPr name="TextBox 7" id="7"/>
          <p:cNvSpPr txBox="true"/>
          <p:nvPr/>
        </p:nvSpPr>
        <p:spPr>
          <a:xfrm rot="0">
            <a:off x="3652700" y="4950572"/>
            <a:ext cx="13321611" cy="2339306"/>
          </a:xfrm>
          <a:prstGeom prst="rect">
            <a:avLst/>
          </a:prstGeom>
        </p:spPr>
        <p:txBody>
          <a:bodyPr anchor="t" rtlCol="false" tIns="0" lIns="0" bIns="0" rIns="0">
            <a:spAutoFit/>
          </a:bodyPr>
          <a:lstStyle/>
          <a:p>
            <a:pPr algn="just">
              <a:lnSpc>
                <a:spcPts val="3107"/>
              </a:lnSpc>
            </a:pPr>
            <a:r>
              <a:rPr lang="en-US" sz="2251">
                <a:solidFill>
                  <a:srgbClr val="FFFFFF"/>
                </a:solidFill>
                <a:latin typeface="Muli"/>
                <a:ea typeface="Muli"/>
                <a:cs typeface="Muli"/>
                <a:sym typeface="Muli"/>
              </a:rPr>
              <a:t>-Khởi tạo mô hình và phân chia dữ liệu</a:t>
            </a:r>
          </a:p>
          <a:p>
            <a:pPr algn="just" marL="486094" indent="-243047" lvl="1">
              <a:lnSpc>
                <a:spcPts val="3107"/>
              </a:lnSpc>
              <a:buFont typeface="Arial"/>
              <a:buChar char="•"/>
            </a:pPr>
            <a:r>
              <a:rPr lang="en-US" sz="2251">
                <a:solidFill>
                  <a:srgbClr val="FFFFFF"/>
                </a:solidFill>
                <a:latin typeface="Muli"/>
                <a:ea typeface="Muli"/>
                <a:cs typeface="Muli"/>
                <a:sym typeface="Muli"/>
              </a:rPr>
              <a:t>Logistic Regression: Mô hình được khởi tạo với max_iter=1000, giúp mô hình có đủ số lần lặp để hội tụ.</a:t>
            </a:r>
          </a:p>
          <a:p>
            <a:pPr algn="just" marL="486094" indent="-243047" lvl="1">
              <a:lnSpc>
                <a:spcPts val="3107"/>
              </a:lnSpc>
              <a:buFont typeface="Arial"/>
              <a:buChar char="•"/>
            </a:pPr>
            <a:r>
              <a:rPr lang="en-US" sz="2251">
                <a:solidFill>
                  <a:srgbClr val="FFFFFF"/>
                </a:solidFill>
                <a:latin typeface="Muli"/>
                <a:ea typeface="Muli"/>
                <a:cs typeface="Muli"/>
                <a:sym typeface="Muli"/>
              </a:rPr>
              <a:t>St</a:t>
            </a:r>
            <a:r>
              <a:rPr lang="en-US" sz="2251">
                <a:solidFill>
                  <a:srgbClr val="FFFFFF"/>
                </a:solidFill>
                <a:latin typeface="Muli"/>
                <a:ea typeface="Muli"/>
                <a:cs typeface="Muli"/>
                <a:sym typeface="Muli"/>
              </a:rPr>
              <a:t>ratified K-Fold: Dữ liệu được phân thành 5 tập con bằng cách giữ nguyên tỷ lệ nhãn nhị phân trong từng tập, đảm bảo tính cân bằng giữa các lớp.</a:t>
            </a:r>
          </a:p>
          <a:p>
            <a:pPr algn="just">
              <a:lnSpc>
                <a:spcPts val="3107"/>
              </a:lnSpc>
            </a:pPr>
          </a:p>
        </p:txBody>
      </p:sp>
      <p:sp>
        <p:nvSpPr>
          <p:cNvPr name="TextBox 8" id="8"/>
          <p:cNvSpPr txBox="true"/>
          <p:nvPr/>
        </p:nvSpPr>
        <p:spPr>
          <a:xfrm rot="0">
            <a:off x="3652700" y="9334500"/>
            <a:ext cx="13321611" cy="817010"/>
          </a:xfrm>
          <a:prstGeom prst="rect">
            <a:avLst/>
          </a:prstGeom>
        </p:spPr>
        <p:txBody>
          <a:bodyPr anchor="t" rtlCol="false" tIns="0" lIns="0" bIns="0" rIns="0">
            <a:spAutoFit/>
          </a:bodyPr>
          <a:lstStyle/>
          <a:p>
            <a:pPr algn="just">
              <a:lnSpc>
                <a:spcPts val="3317"/>
              </a:lnSpc>
            </a:pPr>
            <a:r>
              <a:rPr lang="en-US" sz="2403">
                <a:solidFill>
                  <a:srgbClr val="FFFFFF"/>
                </a:solidFill>
                <a:latin typeface="Muli"/>
                <a:ea typeface="Muli"/>
                <a:cs typeface="Muli"/>
                <a:sym typeface="Muli"/>
              </a:rPr>
              <a:t>-Dùng vòng lặp for để phân chia dữ liệu thành tập huấn luyện và tập kiểm tra dựa trên Stratified K-Fold.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733325" y="1028700"/>
            <a:ext cx="10673974" cy="1472870"/>
          </a:xfrm>
          <a:custGeom>
            <a:avLst/>
            <a:gdLst/>
            <a:ahLst/>
            <a:cxnLst/>
            <a:rect r="r" b="b" t="t" l="l"/>
            <a:pathLst>
              <a:path h="1472870" w="10673974">
                <a:moveTo>
                  <a:pt x="0" y="0"/>
                </a:moveTo>
                <a:lnTo>
                  <a:pt x="10673974" y="0"/>
                </a:lnTo>
                <a:lnTo>
                  <a:pt x="10673974" y="1472870"/>
                </a:lnTo>
                <a:lnTo>
                  <a:pt x="0" y="1472870"/>
                </a:lnTo>
                <a:lnTo>
                  <a:pt x="0" y="0"/>
                </a:lnTo>
                <a:close/>
              </a:path>
            </a:pathLst>
          </a:custGeom>
          <a:blipFill>
            <a:blip r:embed="rId2"/>
            <a:stretch>
              <a:fillRect l="0" t="0" r="0" b="0"/>
            </a:stretch>
          </a:blipFill>
        </p:spPr>
      </p:sp>
      <p:sp>
        <p:nvSpPr>
          <p:cNvPr name="Freeform 3" id="3"/>
          <p:cNvSpPr/>
          <p:nvPr/>
        </p:nvSpPr>
        <p:spPr>
          <a:xfrm flipH="false" flipV="false" rot="0">
            <a:off x="2733325" y="4904779"/>
            <a:ext cx="11301259" cy="522683"/>
          </a:xfrm>
          <a:custGeom>
            <a:avLst/>
            <a:gdLst/>
            <a:ahLst/>
            <a:cxnLst/>
            <a:rect r="r" b="b" t="t" l="l"/>
            <a:pathLst>
              <a:path h="522683" w="11301259">
                <a:moveTo>
                  <a:pt x="0" y="0"/>
                </a:moveTo>
                <a:lnTo>
                  <a:pt x="11301259" y="0"/>
                </a:lnTo>
                <a:lnTo>
                  <a:pt x="11301259" y="522683"/>
                </a:lnTo>
                <a:lnTo>
                  <a:pt x="0" y="522683"/>
                </a:lnTo>
                <a:lnTo>
                  <a:pt x="0" y="0"/>
                </a:lnTo>
                <a:close/>
              </a:path>
            </a:pathLst>
          </a:custGeom>
          <a:blipFill>
            <a:blip r:embed="rId3"/>
            <a:stretch>
              <a:fillRect l="0" t="0" r="0" b="0"/>
            </a:stretch>
          </a:blipFill>
        </p:spPr>
      </p:sp>
      <p:sp>
        <p:nvSpPr>
          <p:cNvPr name="Freeform 4" id="4"/>
          <p:cNvSpPr/>
          <p:nvPr/>
        </p:nvSpPr>
        <p:spPr>
          <a:xfrm flipH="false" flipV="false" rot="0">
            <a:off x="2733325" y="6526261"/>
            <a:ext cx="10411510" cy="880022"/>
          </a:xfrm>
          <a:custGeom>
            <a:avLst/>
            <a:gdLst/>
            <a:ahLst/>
            <a:cxnLst/>
            <a:rect r="r" b="b" t="t" l="l"/>
            <a:pathLst>
              <a:path h="880022" w="10411510">
                <a:moveTo>
                  <a:pt x="0" y="0"/>
                </a:moveTo>
                <a:lnTo>
                  <a:pt x="10411510" y="0"/>
                </a:lnTo>
                <a:lnTo>
                  <a:pt x="10411510" y="880022"/>
                </a:lnTo>
                <a:lnTo>
                  <a:pt x="0" y="880022"/>
                </a:lnTo>
                <a:lnTo>
                  <a:pt x="0" y="0"/>
                </a:lnTo>
                <a:close/>
              </a:path>
            </a:pathLst>
          </a:custGeom>
          <a:blipFill>
            <a:blip r:embed="rId4"/>
            <a:stretch>
              <a:fillRect l="0" t="0" r="0" b="-18958"/>
            </a:stretch>
          </a:blipFill>
        </p:spPr>
      </p:sp>
      <p:sp>
        <p:nvSpPr>
          <p:cNvPr name="Freeform 5" id="5"/>
          <p:cNvSpPr/>
          <p:nvPr/>
        </p:nvSpPr>
        <p:spPr>
          <a:xfrm flipH="false" flipV="false" rot="0">
            <a:off x="2733325" y="8442210"/>
            <a:ext cx="7586422" cy="816090"/>
          </a:xfrm>
          <a:custGeom>
            <a:avLst/>
            <a:gdLst/>
            <a:ahLst/>
            <a:cxnLst/>
            <a:rect r="r" b="b" t="t" l="l"/>
            <a:pathLst>
              <a:path h="816090" w="7586422">
                <a:moveTo>
                  <a:pt x="0" y="0"/>
                </a:moveTo>
                <a:lnTo>
                  <a:pt x="7586422" y="0"/>
                </a:lnTo>
                <a:lnTo>
                  <a:pt x="7586422" y="816090"/>
                </a:lnTo>
                <a:lnTo>
                  <a:pt x="0" y="816090"/>
                </a:lnTo>
                <a:lnTo>
                  <a:pt x="0" y="0"/>
                </a:lnTo>
                <a:close/>
              </a:path>
            </a:pathLst>
          </a:custGeom>
          <a:blipFill>
            <a:blip r:embed="rId5"/>
            <a:stretch>
              <a:fillRect l="0" t="-5836" r="0" b="-5836"/>
            </a:stretch>
          </a:blipFill>
        </p:spPr>
      </p:sp>
      <p:sp>
        <p:nvSpPr>
          <p:cNvPr name="TextBox 6" id="6"/>
          <p:cNvSpPr txBox="true"/>
          <p:nvPr/>
        </p:nvSpPr>
        <p:spPr>
          <a:xfrm rot="0">
            <a:off x="3380194" y="2802862"/>
            <a:ext cx="13321611" cy="1558256"/>
          </a:xfrm>
          <a:prstGeom prst="rect">
            <a:avLst/>
          </a:prstGeom>
        </p:spPr>
        <p:txBody>
          <a:bodyPr anchor="t" rtlCol="false" tIns="0" lIns="0" bIns="0" rIns="0">
            <a:spAutoFit/>
          </a:bodyPr>
          <a:lstStyle/>
          <a:p>
            <a:pPr algn="just">
              <a:lnSpc>
                <a:spcPts val="3107"/>
              </a:lnSpc>
            </a:pPr>
            <a:r>
              <a:rPr lang="en-US" sz="2251">
                <a:solidFill>
                  <a:srgbClr val="FFFFFF"/>
                </a:solidFill>
                <a:latin typeface="Muli"/>
                <a:ea typeface="Muli"/>
                <a:cs typeface="Muli"/>
                <a:sym typeface="Muli"/>
              </a:rPr>
              <a:t>-Khởi tạo và huấn luyện mô hình:</a:t>
            </a:r>
          </a:p>
          <a:p>
            <a:pPr algn="just" marL="486094" indent="-243047" lvl="1">
              <a:lnSpc>
                <a:spcPts val="3107"/>
              </a:lnSpc>
              <a:buFont typeface="Arial"/>
              <a:buChar char="•"/>
            </a:pPr>
            <a:r>
              <a:rPr lang="en-US" sz="2251">
                <a:solidFill>
                  <a:srgbClr val="FFFFFF"/>
                </a:solidFill>
                <a:latin typeface="Muli"/>
                <a:ea typeface="Muli"/>
                <a:cs typeface="Muli"/>
                <a:sym typeface="Muli"/>
              </a:rPr>
              <a:t>Thiết lập mô hình với max_depth (độ sâu tối đa) và min_samples_split (số mẫu tối thiểu để chia).</a:t>
            </a:r>
          </a:p>
          <a:p>
            <a:pPr algn="just" marL="486094" indent="-243047" lvl="1">
              <a:lnSpc>
                <a:spcPts val="3107"/>
              </a:lnSpc>
              <a:buFont typeface="Arial"/>
              <a:buChar char="•"/>
            </a:pPr>
            <a:r>
              <a:rPr lang="en-US" sz="2251">
                <a:solidFill>
                  <a:srgbClr val="FFFFFF"/>
                </a:solidFill>
                <a:latin typeface="Muli"/>
                <a:ea typeface="Muli"/>
                <a:cs typeface="Muli"/>
                <a:sym typeface="Muli"/>
              </a:rPr>
              <a:t>Huấn luyện mô hình trên tập huấn luyện (fit).</a:t>
            </a:r>
          </a:p>
          <a:p>
            <a:pPr algn="just">
              <a:lnSpc>
                <a:spcPts val="3107"/>
              </a:lnSpc>
            </a:pPr>
          </a:p>
        </p:txBody>
      </p:sp>
      <p:sp>
        <p:nvSpPr>
          <p:cNvPr name="TextBox 7" id="7"/>
          <p:cNvSpPr txBox="true"/>
          <p:nvPr/>
        </p:nvSpPr>
        <p:spPr>
          <a:xfrm rot="0">
            <a:off x="2415401" y="41153"/>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ID3</a:t>
            </a:r>
          </a:p>
        </p:txBody>
      </p:sp>
      <p:sp>
        <p:nvSpPr>
          <p:cNvPr name="TextBox 8" id="8"/>
          <p:cNvSpPr txBox="true"/>
          <p:nvPr/>
        </p:nvSpPr>
        <p:spPr>
          <a:xfrm rot="0">
            <a:off x="3380194" y="7463433"/>
            <a:ext cx="13321611" cy="1233939"/>
          </a:xfrm>
          <a:prstGeom prst="rect">
            <a:avLst/>
          </a:prstGeom>
        </p:spPr>
        <p:txBody>
          <a:bodyPr anchor="t" rtlCol="false" tIns="0" lIns="0" bIns="0" rIns="0">
            <a:spAutoFit/>
          </a:bodyPr>
          <a:lstStyle/>
          <a:p>
            <a:pPr algn="just">
              <a:lnSpc>
                <a:spcPts val="3317"/>
              </a:lnSpc>
            </a:pPr>
            <a:r>
              <a:rPr lang="en-US" sz="2403">
                <a:solidFill>
                  <a:srgbClr val="FFFFFF"/>
                </a:solidFill>
                <a:latin typeface="Muli"/>
                <a:ea typeface="Muli"/>
                <a:cs typeface="Muli"/>
                <a:sym typeface="Muli"/>
              </a:rPr>
              <a:t>-Tạo mô hình Decision Tree:</a:t>
            </a:r>
          </a:p>
          <a:p>
            <a:pPr algn="just" marL="518960" indent="-259480" lvl="1">
              <a:lnSpc>
                <a:spcPts val="3317"/>
              </a:lnSpc>
              <a:buFont typeface="Arial"/>
              <a:buChar char="•"/>
            </a:pPr>
            <a:r>
              <a:rPr lang="en-US" sz="2403">
                <a:solidFill>
                  <a:srgbClr val="FFFFFF"/>
                </a:solidFill>
                <a:latin typeface="Muli"/>
                <a:ea typeface="Muli"/>
                <a:cs typeface="Muli"/>
                <a:sym typeface="Muli"/>
              </a:rPr>
              <a:t>Mô hình Decision Tree được khởi tạo với tiêu chí là entropy</a:t>
            </a:r>
          </a:p>
          <a:p>
            <a:pPr algn="just">
              <a:lnSpc>
                <a:spcPts val="3317"/>
              </a:lnSpc>
            </a:pPr>
          </a:p>
        </p:txBody>
      </p:sp>
      <p:sp>
        <p:nvSpPr>
          <p:cNvPr name="TextBox 9" id="9"/>
          <p:cNvSpPr txBox="true"/>
          <p:nvPr/>
        </p:nvSpPr>
        <p:spPr>
          <a:xfrm rot="0">
            <a:off x="2415401" y="3917232"/>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ID3 sử dụng thư viện</a:t>
            </a:r>
          </a:p>
        </p:txBody>
      </p:sp>
      <p:sp>
        <p:nvSpPr>
          <p:cNvPr name="TextBox 10" id="10"/>
          <p:cNvSpPr txBox="true"/>
          <p:nvPr/>
        </p:nvSpPr>
        <p:spPr>
          <a:xfrm rot="0">
            <a:off x="3380194" y="5484612"/>
            <a:ext cx="13879106" cy="1233939"/>
          </a:xfrm>
          <a:prstGeom prst="rect">
            <a:avLst/>
          </a:prstGeom>
        </p:spPr>
        <p:txBody>
          <a:bodyPr anchor="t" rtlCol="false" tIns="0" lIns="0" bIns="0" rIns="0">
            <a:spAutoFit/>
          </a:bodyPr>
          <a:lstStyle/>
          <a:p>
            <a:pPr algn="just">
              <a:lnSpc>
                <a:spcPts val="3317"/>
              </a:lnSpc>
            </a:pPr>
            <a:r>
              <a:rPr lang="en-US" sz="2403">
                <a:solidFill>
                  <a:srgbClr val="FFFFFF"/>
                </a:solidFill>
                <a:latin typeface="Muli"/>
                <a:ea typeface="Muli"/>
                <a:cs typeface="Muli"/>
                <a:sym typeface="Muli"/>
              </a:rPr>
              <a:t>-Chia tập dữ liệu:</a:t>
            </a:r>
          </a:p>
          <a:p>
            <a:pPr algn="just" marL="518960" indent="-259480" lvl="1">
              <a:lnSpc>
                <a:spcPts val="3317"/>
              </a:lnSpc>
              <a:buFont typeface="Arial"/>
              <a:buChar char="•"/>
            </a:pPr>
            <a:r>
              <a:rPr lang="en-US" sz="2403">
                <a:solidFill>
                  <a:srgbClr val="FFFFFF"/>
                </a:solidFill>
                <a:latin typeface="Muli"/>
                <a:ea typeface="Muli"/>
                <a:cs typeface="Muli"/>
                <a:sym typeface="Muli"/>
              </a:rPr>
              <a:t>Tập dữ liệu được chia thành tập huấn luyện (80%) và tập kiểm tra (20%) để đánh giá mô hình</a:t>
            </a:r>
          </a:p>
          <a:p>
            <a:pPr algn="just">
              <a:lnSpc>
                <a:spcPts val="3317"/>
              </a:lnSpc>
            </a:pPr>
          </a:p>
        </p:txBody>
      </p:sp>
      <p:sp>
        <p:nvSpPr>
          <p:cNvPr name="TextBox 11" id="11"/>
          <p:cNvSpPr txBox="true"/>
          <p:nvPr/>
        </p:nvSpPr>
        <p:spPr>
          <a:xfrm rot="0">
            <a:off x="3380194" y="9315450"/>
            <a:ext cx="13321611" cy="817010"/>
          </a:xfrm>
          <a:prstGeom prst="rect">
            <a:avLst/>
          </a:prstGeom>
        </p:spPr>
        <p:txBody>
          <a:bodyPr anchor="t" rtlCol="false" tIns="0" lIns="0" bIns="0" rIns="0">
            <a:spAutoFit/>
          </a:bodyPr>
          <a:lstStyle/>
          <a:p>
            <a:pPr algn="just">
              <a:lnSpc>
                <a:spcPts val="3317"/>
              </a:lnSpc>
            </a:pPr>
            <a:r>
              <a:rPr lang="en-US" sz="2403">
                <a:solidFill>
                  <a:srgbClr val="FFFFFF"/>
                </a:solidFill>
                <a:latin typeface="Muli"/>
                <a:ea typeface="Muli"/>
                <a:cs typeface="Muli"/>
                <a:sym typeface="Muli"/>
              </a:rPr>
              <a:t>-Tạo mô hình Decision Tree: Mô hình Decision Tree được khởi tạo với tiêu chí là entropy</a:t>
            </a:r>
          </a:p>
          <a:p>
            <a:pPr algn="just">
              <a:lnSpc>
                <a:spcPts val="331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901267" y="4219115"/>
            <a:ext cx="10964355" cy="2099598"/>
            <a:chOff x="0" y="0"/>
            <a:chExt cx="14619140" cy="2799464"/>
          </a:xfrm>
        </p:grpSpPr>
        <p:sp>
          <p:nvSpPr>
            <p:cNvPr name="TextBox 3" id="3"/>
            <p:cNvSpPr txBox="true"/>
            <p:nvPr/>
          </p:nvSpPr>
          <p:spPr>
            <a:xfrm rot="0">
              <a:off x="0" y="2100964"/>
              <a:ext cx="14619140" cy="698500"/>
            </a:xfrm>
            <a:prstGeom prst="rect">
              <a:avLst/>
            </a:prstGeom>
          </p:spPr>
          <p:txBody>
            <a:bodyPr anchor="t" rtlCol="false" tIns="0" lIns="0" bIns="0" rIns="0">
              <a:spAutoFit/>
            </a:bodyPr>
            <a:lstStyle/>
            <a:p>
              <a:pPr algn="l">
                <a:lnSpc>
                  <a:spcPts val="4200"/>
                </a:lnSpc>
              </a:pPr>
            </a:p>
          </p:txBody>
        </p:sp>
        <p:sp>
          <p:nvSpPr>
            <p:cNvPr name="TextBox 4" id="4"/>
            <p:cNvSpPr txBox="true"/>
            <p:nvPr/>
          </p:nvSpPr>
          <p:spPr>
            <a:xfrm rot="0">
              <a:off x="0" y="0"/>
              <a:ext cx="14619140" cy="1409700"/>
            </a:xfrm>
            <a:prstGeom prst="rect">
              <a:avLst/>
            </a:prstGeom>
          </p:spPr>
          <p:txBody>
            <a:bodyPr anchor="t" rtlCol="false" tIns="0" lIns="0" bIns="0" rIns="0">
              <a:spAutoFit/>
            </a:bodyPr>
            <a:lstStyle/>
            <a:p>
              <a:pPr algn="l">
                <a:lnSpc>
                  <a:spcPts val="8400"/>
                </a:lnSpc>
              </a:pPr>
              <a:r>
                <a:rPr lang="en-US" sz="7000" b="true">
                  <a:solidFill>
                    <a:srgbClr val="FFFFFF"/>
                  </a:solidFill>
                  <a:latin typeface="Muli Semi-Bold"/>
                  <a:ea typeface="Muli Semi-Bold"/>
                  <a:cs typeface="Muli Semi-Bold"/>
                  <a:sym typeface="Muli Semi-Bold"/>
                </a:rPr>
                <a:t>5. Đánh giá kết quả</a:t>
              </a:r>
            </a:p>
          </p:txBody>
        </p:sp>
      </p:grpSp>
      <p:sp>
        <p:nvSpPr>
          <p:cNvPr name="Freeform 5" id="5"/>
          <p:cNvSpPr/>
          <p:nvPr/>
        </p:nvSpPr>
        <p:spPr>
          <a:xfrm flipH="true" flipV="true" rot="0">
            <a:off x="12865622" y="1028700"/>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
        <p:nvSpPr>
          <p:cNvPr name="Freeform 6" id="6"/>
          <p:cNvSpPr/>
          <p:nvPr/>
        </p:nvSpPr>
        <p:spPr>
          <a:xfrm flipH="false" flipV="false" rot="0">
            <a:off x="13581385" y="3951618"/>
            <a:ext cx="1343326" cy="4734190"/>
          </a:xfrm>
          <a:custGeom>
            <a:avLst/>
            <a:gdLst/>
            <a:ahLst/>
            <a:cxnLst/>
            <a:rect r="r" b="b" t="t" l="l"/>
            <a:pathLst>
              <a:path h="4734190" w="1343326">
                <a:moveTo>
                  <a:pt x="0" y="0"/>
                </a:moveTo>
                <a:lnTo>
                  <a:pt x="1343326" y="0"/>
                </a:lnTo>
                <a:lnTo>
                  <a:pt x="1343326" y="4734190"/>
                </a:lnTo>
                <a:lnTo>
                  <a:pt x="0" y="4734190"/>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243941" y="1028700"/>
            <a:ext cx="6397840" cy="982525"/>
          </a:xfrm>
          <a:custGeom>
            <a:avLst/>
            <a:gdLst/>
            <a:ahLst/>
            <a:cxnLst/>
            <a:rect r="r" b="b" t="t" l="l"/>
            <a:pathLst>
              <a:path h="982525" w="6397840">
                <a:moveTo>
                  <a:pt x="0" y="0"/>
                </a:moveTo>
                <a:lnTo>
                  <a:pt x="6397840" y="0"/>
                </a:lnTo>
                <a:lnTo>
                  <a:pt x="6397840" y="982525"/>
                </a:lnTo>
                <a:lnTo>
                  <a:pt x="0" y="982525"/>
                </a:lnTo>
                <a:lnTo>
                  <a:pt x="0" y="0"/>
                </a:lnTo>
                <a:close/>
              </a:path>
            </a:pathLst>
          </a:custGeom>
          <a:blipFill>
            <a:blip r:embed="rId2"/>
            <a:stretch>
              <a:fillRect l="0" t="0" r="0" b="0"/>
            </a:stretch>
          </a:blipFill>
        </p:spPr>
      </p:sp>
      <p:sp>
        <p:nvSpPr>
          <p:cNvPr name="Freeform 3" id="3"/>
          <p:cNvSpPr/>
          <p:nvPr/>
        </p:nvSpPr>
        <p:spPr>
          <a:xfrm flipH="false" flipV="false" rot="0">
            <a:off x="3243941" y="3015950"/>
            <a:ext cx="9799663" cy="977522"/>
          </a:xfrm>
          <a:custGeom>
            <a:avLst/>
            <a:gdLst/>
            <a:ahLst/>
            <a:cxnLst/>
            <a:rect r="r" b="b" t="t" l="l"/>
            <a:pathLst>
              <a:path h="977522" w="9799663">
                <a:moveTo>
                  <a:pt x="0" y="0"/>
                </a:moveTo>
                <a:lnTo>
                  <a:pt x="9799662" y="0"/>
                </a:lnTo>
                <a:lnTo>
                  <a:pt x="9799662" y="977522"/>
                </a:lnTo>
                <a:lnTo>
                  <a:pt x="0" y="977522"/>
                </a:lnTo>
                <a:lnTo>
                  <a:pt x="0" y="0"/>
                </a:lnTo>
                <a:close/>
              </a:path>
            </a:pathLst>
          </a:custGeom>
          <a:blipFill>
            <a:blip r:embed="rId3"/>
            <a:stretch>
              <a:fillRect l="0" t="0" r="0" b="0"/>
            </a:stretch>
          </a:blipFill>
        </p:spPr>
      </p:sp>
      <p:sp>
        <p:nvSpPr>
          <p:cNvPr name="Freeform 4" id="4"/>
          <p:cNvSpPr/>
          <p:nvPr/>
        </p:nvSpPr>
        <p:spPr>
          <a:xfrm flipH="false" flipV="false" rot="0">
            <a:off x="3243941" y="4993597"/>
            <a:ext cx="9176409" cy="1091369"/>
          </a:xfrm>
          <a:custGeom>
            <a:avLst/>
            <a:gdLst/>
            <a:ahLst/>
            <a:cxnLst/>
            <a:rect r="r" b="b" t="t" l="l"/>
            <a:pathLst>
              <a:path h="1091369" w="9176409">
                <a:moveTo>
                  <a:pt x="0" y="0"/>
                </a:moveTo>
                <a:lnTo>
                  <a:pt x="9176408" y="0"/>
                </a:lnTo>
                <a:lnTo>
                  <a:pt x="9176408" y="1091369"/>
                </a:lnTo>
                <a:lnTo>
                  <a:pt x="0" y="1091369"/>
                </a:lnTo>
                <a:lnTo>
                  <a:pt x="0" y="0"/>
                </a:lnTo>
                <a:close/>
              </a:path>
            </a:pathLst>
          </a:custGeom>
          <a:blipFill>
            <a:blip r:embed="rId4"/>
            <a:stretch>
              <a:fillRect l="0" t="0" r="0" b="0"/>
            </a:stretch>
          </a:blipFill>
        </p:spPr>
      </p:sp>
      <p:sp>
        <p:nvSpPr>
          <p:cNvPr name="Freeform 5" id="5"/>
          <p:cNvSpPr/>
          <p:nvPr/>
        </p:nvSpPr>
        <p:spPr>
          <a:xfrm flipH="false" flipV="false" rot="0">
            <a:off x="3243941" y="7275591"/>
            <a:ext cx="7972051" cy="1128352"/>
          </a:xfrm>
          <a:custGeom>
            <a:avLst/>
            <a:gdLst/>
            <a:ahLst/>
            <a:cxnLst/>
            <a:rect r="r" b="b" t="t" l="l"/>
            <a:pathLst>
              <a:path h="1128352" w="7972051">
                <a:moveTo>
                  <a:pt x="0" y="0"/>
                </a:moveTo>
                <a:lnTo>
                  <a:pt x="7972051" y="0"/>
                </a:lnTo>
                <a:lnTo>
                  <a:pt x="7972051" y="1128352"/>
                </a:lnTo>
                <a:lnTo>
                  <a:pt x="0" y="1128352"/>
                </a:lnTo>
                <a:lnTo>
                  <a:pt x="0" y="0"/>
                </a:lnTo>
                <a:close/>
              </a:path>
            </a:pathLst>
          </a:custGeom>
          <a:blipFill>
            <a:blip r:embed="rId5"/>
            <a:stretch>
              <a:fillRect l="0" t="0" r="0" b="0"/>
            </a:stretch>
          </a:blipFill>
        </p:spPr>
      </p:sp>
      <p:sp>
        <p:nvSpPr>
          <p:cNvPr name="TextBox 6" id="6"/>
          <p:cNvSpPr txBox="true"/>
          <p:nvPr/>
        </p:nvSpPr>
        <p:spPr>
          <a:xfrm rot="0">
            <a:off x="3652700" y="2178994"/>
            <a:ext cx="14059315" cy="1050297"/>
          </a:xfrm>
          <a:prstGeom prst="rect">
            <a:avLst/>
          </a:prstGeom>
        </p:spPr>
        <p:txBody>
          <a:bodyPr anchor="t" rtlCol="false" tIns="0" lIns="0" bIns="0" rIns="0">
            <a:spAutoFit/>
          </a:bodyPr>
          <a:lstStyle/>
          <a:p>
            <a:pPr algn="just">
              <a:lnSpc>
                <a:spcPts val="2807"/>
              </a:lnSpc>
            </a:pPr>
            <a:r>
              <a:rPr lang="en-US" sz="2034">
                <a:solidFill>
                  <a:srgbClr val="FFFFFF"/>
                </a:solidFill>
                <a:latin typeface="Muli"/>
                <a:ea typeface="Muli"/>
                <a:cs typeface="Muli"/>
                <a:sym typeface="Muli"/>
              </a:rPr>
              <a:t>-Dự đoán kết quả:</a:t>
            </a:r>
          </a:p>
          <a:p>
            <a:pPr algn="just" marL="439264" indent="-219632" lvl="1">
              <a:lnSpc>
                <a:spcPts val="2807"/>
              </a:lnSpc>
              <a:buFont typeface="Arial"/>
              <a:buChar char="•"/>
            </a:pPr>
            <a:r>
              <a:rPr lang="en-US" sz="2034">
                <a:solidFill>
                  <a:srgbClr val="FFFFFF"/>
                </a:solidFill>
                <a:latin typeface="Muli"/>
                <a:ea typeface="Muli"/>
                <a:cs typeface="Muli"/>
                <a:sym typeface="Muli"/>
              </a:rPr>
              <a:t>Sử</a:t>
            </a:r>
            <a:r>
              <a:rPr lang="en-US" sz="2034">
                <a:solidFill>
                  <a:srgbClr val="FFFFFF"/>
                </a:solidFill>
                <a:latin typeface="Muli"/>
                <a:ea typeface="Muli"/>
                <a:cs typeface="Muli"/>
                <a:sym typeface="Muli"/>
              </a:rPr>
              <a:t> dụng hàm predict để dự đoán nhãn (thắng/thua) cho tập dữ liệu kiểm tra dựa trên trọng số đã được huấn luyện.</a:t>
            </a:r>
          </a:p>
          <a:p>
            <a:pPr algn="just">
              <a:lnSpc>
                <a:spcPts val="2807"/>
              </a:lnSpc>
            </a:pPr>
          </a:p>
        </p:txBody>
      </p:sp>
      <p:sp>
        <p:nvSpPr>
          <p:cNvPr name="TextBox 7" id="7"/>
          <p:cNvSpPr txBox="true"/>
          <p:nvPr/>
        </p:nvSpPr>
        <p:spPr>
          <a:xfrm rot="0">
            <a:off x="2597072" y="136403"/>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Logistic Regression  </a:t>
            </a:r>
          </a:p>
        </p:txBody>
      </p:sp>
      <p:sp>
        <p:nvSpPr>
          <p:cNvPr name="TextBox 8" id="8"/>
          <p:cNvSpPr txBox="true"/>
          <p:nvPr/>
        </p:nvSpPr>
        <p:spPr>
          <a:xfrm rot="0">
            <a:off x="3652700" y="4155397"/>
            <a:ext cx="13321611" cy="1167731"/>
          </a:xfrm>
          <a:prstGeom prst="rect">
            <a:avLst/>
          </a:prstGeom>
        </p:spPr>
        <p:txBody>
          <a:bodyPr anchor="t" rtlCol="false" tIns="0" lIns="0" bIns="0" rIns="0">
            <a:spAutoFit/>
          </a:bodyPr>
          <a:lstStyle/>
          <a:p>
            <a:pPr algn="just">
              <a:lnSpc>
                <a:spcPts val="3107"/>
              </a:lnSpc>
            </a:pPr>
            <a:r>
              <a:rPr lang="en-US" sz="2251">
                <a:solidFill>
                  <a:srgbClr val="FFFFFF"/>
                </a:solidFill>
                <a:latin typeface="Muli"/>
                <a:ea typeface="Muli"/>
                <a:cs typeface="Muli"/>
                <a:sym typeface="Muli"/>
              </a:rPr>
              <a:t>-Tính toán độ chính xác:</a:t>
            </a:r>
          </a:p>
          <a:p>
            <a:pPr algn="just" marL="486094" indent="-243047" lvl="1">
              <a:lnSpc>
                <a:spcPts val="3107"/>
              </a:lnSpc>
              <a:buFont typeface="Arial"/>
              <a:buChar char="•"/>
            </a:pPr>
            <a:r>
              <a:rPr lang="en-US" sz="2251">
                <a:solidFill>
                  <a:srgbClr val="FFFFFF"/>
                </a:solidFill>
                <a:latin typeface="Muli"/>
                <a:ea typeface="Muli"/>
                <a:cs typeface="Muli"/>
                <a:sym typeface="Muli"/>
              </a:rPr>
              <a:t>Độ chính xác của mô hình được tính bằng tỷ lệ phần trăm dự đoán đúng so với tổng số dự đoán</a:t>
            </a:r>
          </a:p>
          <a:p>
            <a:pPr algn="just">
              <a:lnSpc>
                <a:spcPts val="3107"/>
              </a:lnSpc>
            </a:pPr>
          </a:p>
        </p:txBody>
      </p:sp>
      <p:sp>
        <p:nvSpPr>
          <p:cNvPr name="TextBox 9" id="9"/>
          <p:cNvSpPr txBox="true"/>
          <p:nvPr/>
        </p:nvSpPr>
        <p:spPr>
          <a:xfrm rot="0">
            <a:off x="3652700" y="6186194"/>
            <a:ext cx="13321611" cy="1233939"/>
          </a:xfrm>
          <a:prstGeom prst="rect">
            <a:avLst/>
          </a:prstGeom>
        </p:spPr>
        <p:txBody>
          <a:bodyPr anchor="t" rtlCol="false" tIns="0" lIns="0" bIns="0" rIns="0">
            <a:spAutoFit/>
          </a:bodyPr>
          <a:lstStyle/>
          <a:p>
            <a:pPr algn="just">
              <a:lnSpc>
                <a:spcPts val="3317"/>
              </a:lnSpc>
            </a:pPr>
            <a:r>
              <a:rPr lang="en-US" sz="2403">
                <a:solidFill>
                  <a:srgbClr val="FFFFFF"/>
                </a:solidFill>
                <a:latin typeface="Muli"/>
                <a:ea typeface="Muli"/>
                <a:cs typeface="Muli"/>
                <a:sym typeface="Muli"/>
              </a:rPr>
              <a:t>-Tính Mean Absolute Error (MAE):</a:t>
            </a:r>
          </a:p>
          <a:p>
            <a:pPr algn="just" marL="518960" indent="-259480" lvl="1">
              <a:lnSpc>
                <a:spcPts val="3317"/>
              </a:lnSpc>
              <a:buFont typeface="Arial"/>
              <a:buChar char="•"/>
            </a:pPr>
            <a:r>
              <a:rPr lang="en-US" sz="2403">
                <a:solidFill>
                  <a:srgbClr val="FFFFFF"/>
                </a:solidFill>
                <a:latin typeface="Muli"/>
                <a:ea typeface="Muli"/>
                <a:cs typeface="Muli"/>
                <a:sym typeface="Muli"/>
              </a:rPr>
              <a:t>MAE là chỉ số đo lường độ sai lệch trung bình giữa các giá trị dự đoán và giá trị thực tế.</a:t>
            </a:r>
          </a:p>
          <a:p>
            <a:pPr algn="just">
              <a:lnSpc>
                <a:spcPts val="3317"/>
              </a:lnSpc>
            </a:pPr>
          </a:p>
        </p:txBody>
      </p:sp>
      <p:sp>
        <p:nvSpPr>
          <p:cNvPr name="TextBox 10" id="10"/>
          <p:cNvSpPr txBox="true"/>
          <p:nvPr/>
        </p:nvSpPr>
        <p:spPr>
          <a:xfrm rot="0">
            <a:off x="3652700" y="8508718"/>
            <a:ext cx="13321611" cy="1650869"/>
          </a:xfrm>
          <a:prstGeom prst="rect">
            <a:avLst/>
          </a:prstGeom>
        </p:spPr>
        <p:txBody>
          <a:bodyPr anchor="t" rtlCol="false" tIns="0" lIns="0" bIns="0" rIns="0">
            <a:spAutoFit/>
          </a:bodyPr>
          <a:lstStyle/>
          <a:p>
            <a:pPr algn="just">
              <a:lnSpc>
                <a:spcPts val="3317"/>
              </a:lnSpc>
            </a:pPr>
            <a:r>
              <a:rPr lang="en-US" sz="2403">
                <a:solidFill>
                  <a:srgbClr val="FFFFFF"/>
                </a:solidFill>
                <a:latin typeface="Muli"/>
                <a:ea typeface="Muli"/>
                <a:cs typeface="Muli"/>
                <a:sym typeface="Muli"/>
              </a:rPr>
              <a:t>-Tính R² (Coefficient of Determination):</a:t>
            </a:r>
          </a:p>
          <a:p>
            <a:pPr algn="just" marL="518960" indent="-259480" lvl="1">
              <a:lnSpc>
                <a:spcPts val="3317"/>
              </a:lnSpc>
              <a:buFont typeface="Arial"/>
              <a:buChar char="•"/>
            </a:pPr>
            <a:r>
              <a:rPr lang="en-US" sz="2403">
                <a:solidFill>
                  <a:srgbClr val="FFFFFF"/>
                </a:solidFill>
                <a:latin typeface="Muli"/>
                <a:ea typeface="Muli"/>
                <a:cs typeface="Muli"/>
                <a:sym typeface="Muli"/>
              </a:rPr>
              <a:t>R²</a:t>
            </a:r>
            <a:r>
              <a:rPr lang="en-US" sz="2403">
                <a:solidFill>
                  <a:srgbClr val="FFFFFF"/>
                </a:solidFill>
                <a:latin typeface="Muli"/>
                <a:ea typeface="Muli"/>
                <a:cs typeface="Muli"/>
                <a:sym typeface="Muli"/>
              </a:rPr>
              <a:t> cho biết tỷ lệ phương sai của biến phụ thuộc có thể được giải thích bởi các biến độc lập trong mô hình.</a:t>
            </a:r>
          </a:p>
          <a:p>
            <a:pPr algn="just">
              <a:lnSpc>
                <a:spcPts val="331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3448320" y="1932620"/>
            <a:ext cx="10098947" cy="4684192"/>
          </a:xfrm>
          <a:custGeom>
            <a:avLst/>
            <a:gdLst/>
            <a:ahLst/>
            <a:cxnLst/>
            <a:rect r="r" b="b" t="t" l="l"/>
            <a:pathLst>
              <a:path h="4684192" w="10098947">
                <a:moveTo>
                  <a:pt x="0" y="0"/>
                </a:moveTo>
                <a:lnTo>
                  <a:pt x="10098947" y="0"/>
                </a:lnTo>
                <a:lnTo>
                  <a:pt x="10098947" y="4684192"/>
                </a:lnTo>
                <a:lnTo>
                  <a:pt x="0" y="4684192"/>
                </a:lnTo>
                <a:lnTo>
                  <a:pt x="0" y="0"/>
                </a:lnTo>
                <a:close/>
              </a:path>
            </a:pathLst>
          </a:custGeom>
          <a:blipFill>
            <a:blip r:embed="rId2"/>
            <a:stretch>
              <a:fillRect l="0" t="0" r="0" b="0"/>
            </a:stretch>
          </a:blipFill>
        </p:spPr>
      </p:sp>
      <p:sp>
        <p:nvSpPr>
          <p:cNvPr name="TextBox 3" id="3"/>
          <p:cNvSpPr txBox="true"/>
          <p:nvPr/>
        </p:nvSpPr>
        <p:spPr>
          <a:xfrm rot="0">
            <a:off x="2483194" y="7291437"/>
            <a:ext cx="13321611" cy="1669161"/>
          </a:xfrm>
          <a:prstGeom prst="rect">
            <a:avLst/>
          </a:prstGeom>
        </p:spPr>
        <p:txBody>
          <a:bodyPr anchor="t" rtlCol="false" tIns="0" lIns="0" bIns="0" rIns="0">
            <a:spAutoFit/>
          </a:bodyPr>
          <a:lstStyle/>
          <a:p>
            <a:pPr algn="just">
              <a:lnSpc>
                <a:spcPts val="3311"/>
              </a:lnSpc>
            </a:pPr>
            <a:r>
              <a:rPr lang="en-US" sz="2400">
                <a:solidFill>
                  <a:srgbClr val="FFFFFF"/>
                </a:solidFill>
                <a:latin typeface="Muli"/>
                <a:ea typeface="Muli"/>
                <a:cs typeface="Muli"/>
                <a:sym typeface="Muli"/>
              </a:rPr>
              <a:t>Dự đoán và đánh giá mô hình:</a:t>
            </a:r>
          </a:p>
          <a:p>
            <a:pPr algn="just" marL="518160" indent="-259080" lvl="1">
              <a:lnSpc>
                <a:spcPts val="3311"/>
              </a:lnSpc>
              <a:buFont typeface="Arial"/>
              <a:buChar char="•"/>
            </a:pPr>
            <a:r>
              <a:rPr lang="en-US" sz="2400">
                <a:solidFill>
                  <a:srgbClr val="FFFFFF"/>
                </a:solidFill>
                <a:latin typeface="Muli"/>
                <a:ea typeface="Muli"/>
                <a:cs typeface="Muli"/>
                <a:sym typeface="Muli"/>
              </a:rPr>
              <a:t>Dự</a:t>
            </a:r>
            <a:r>
              <a:rPr lang="en-US" sz="2400">
                <a:solidFill>
                  <a:srgbClr val="FFFFFF"/>
                </a:solidFill>
                <a:latin typeface="Muli"/>
                <a:ea typeface="Muli"/>
                <a:cs typeface="Muli"/>
                <a:sym typeface="Muli"/>
              </a:rPr>
              <a:t> đoán kết quả trên tập kiểm tra và tính toán các chỉ số đánh giá như độ chính xác, Mean Absolute Error (MAE), và hệ số xác định (R²).</a:t>
            </a:r>
          </a:p>
          <a:p>
            <a:pPr algn="just">
              <a:lnSpc>
                <a:spcPts val="3311"/>
              </a:lnSpc>
            </a:pPr>
          </a:p>
        </p:txBody>
      </p:sp>
      <p:sp>
        <p:nvSpPr>
          <p:cNvPr name="TextBox 4" id="4"/>
          <p:cNvSpPr txBox="true"/>
          <p:nvPr/>
        </p:nvSpPr>
        <p:spPr>
          <a:xfrm rot="0">
            <a:off x="2597072" y="582551"/>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Logistic Regression sử dụng thư viện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702759" y="1205512"/>
            <a:ext cx="9888380" cy="1127416"/>
          </a:xfrm>
          <a:custGeom>
            <a:avLst/>
            <a:gdLst/>
            <a:ahLst/>
            <a:cxnLst/>
            <a:rect r="r" b="b" t="t" l="l"/>
            <a:pathLst>
              <a:path h="1127416" w="9888380">
                <a:moveTo>
                  <a:pt x="0" y="0"/>
                </a:moveTo>
                <a:lnTo>
                  <a:pt x="9888380" y="0"/>
                </a:lnTo>
                <a:lnTo>
                  <a:pt x="9888380" y="1127417"/>
                </a:lnTo>
                <a:lnTo>
                  <a:pt x="0" y="1127417"/>
                </a:lnTo>
                <a:lnTo>
                  <a:pt x="0" y="0"/>
                </a:lnTo>
                <a:close/>
              </a:path>
            </a:pathLst>
          </a:custGeom>
          <a:blipFill>
            <a:blip r:embed="rId2"/>
            <a:stretch>
              <a:fillRect l="0" t="0" r="0" b="0"/>
            </a:stretch>
          </a:blipFill>
        </p:spPr>
      </p:sp>
      <p:sp>
        <p:nvSpPr>
          <p:cNvPr name="Freeform 3" id="3"/>
          <p:cNvSpPr/>
          <p:nvPr/>
        </p:nvSpPr>
        <p:spPr>
          <a:xfrm flipH="false" flipV="false" rot="0">
            <a:off x="2672193" y="4160790"/>
            <a:ext cx="9949511" cy="1418091"/>
          </a:xfrm>
          <a:custGeom>
            <a:avLst/>
            <a:gdLst/>
            <a:ahLst/>
            <a:cxnLst/>
            <a:rect r="r" b="b" t="t" l="l"/>
            <a:pathLst>
              <a:path h="1418091" w="9949511">
                <a:moveTo>
                  <a:pt x="0" y="0"/>
                </a:moveTo>
                <a:lnTo>
                  <a:pt x="9949512" y="0"/>
                </a:lnTo>
                <a:lnTo>
                  <a:pt x="9949512" y="1418092"/>
                </a:lnTo>
                <a:lnTo>
                  <a:pt x="0" y="1418092"/>
                </a:lnTo>
                <a:lnTo>
                  <a:pt x="0" y="0"/>
                </a:lnTo>
                <a:close/>
              </a:path>
            </a:pathLst>
          </a:custGeom>
          <a:blipFill>
            <a:blip r:embed="rId3"/>
            <a:stretch>
              <a:fillRect l="0" t="0" r="0" b="0"/>
            </a:stretch>
          </a:blipFill>
        </p:spPr>
      </p:sp>
      <p:sp>
        <p:nvSpPr>
          <p:cNvPr name="Freeform 4" id="4"/>
          <p:cNvSpPr/>
          <p:nvPr/>
        </p:nvSpPr>
        <p:spPr>
          <a:xfrm flipH="false" flipV="false" rot="0">
            <a:off x="2702759" y="7088820"/>
            <a:ext cx="9607859" cy="1525482"/>
          </a:xfrm>
          <a:custGeom>
            <a:avLst/>
            <a:gdLst/>
            <a:ahLst/>
            <a:cxnLst/>
            <a:rect r="r" b="b" t="t" l="l"/>
            <a:pathLst>
              <a:path h="1525482" w="9607859">
                <a:moveTo>
                  <a:pt x="0" y="0"/>
                </a:moveTo>
                <a:lnTo>
                  <a:pt x="9607859" y="0"/>
                </a:lnTo>
                <a:lnTo>
                  <a:pt x="9607859" y="1525481"/>
                </a:lnTo>
                <a:lnTo>
                  <a:pt x="0" y="1525481"/>
                </a:lnTo>
                <a:lnTo>
                  <a:pt x="0" y="0"/>
                </a:lnTo>
                <a:close/>
              </a:path>
            </a:pathLst>
          </a:custGeom>
          <a:blipFill>
            <a:blip r:embed="rId4"/>
            <a:stretch>
              <a:fillRect l="0" t="0" r="0" b="0"/>
            </a:stretch>
          </a:blipFill>
        </p:spPr>
      </p:sp>
      <p:sp>
        <p:nvSpPr>
          <p:cNvPr name="TextBox 5" id="5"/>
          <p:cNvSpPr txBox="true"/>
          <p:nvPr/>
        </p:nvSpPr>
        <p:spPr>
          <a:xfrm rot="0">
            <a:off x="3380194" y="2557366"/>
            <a:ext cx="13321611" cy="1669161"/>
          </a:xfrm>
          <a:prstGeom prst="rect">
            <a:avLst/>
          </a:prstGeom>
        </p:spPr>
        <p:txBody>
          <a:bodyPr anchor="t" rtlCol="false" tIns="0" lIns="0" bIns="0" rIns="0">
            <a:spAutoFit/>
          </a:bodyPr>
          <a:lstStyle/>
          <a:p>
            <a:pPr algn="just">
              <a:lnSpc>
                <a:spcPts val="3311"/>
              </a:lnSpc>
            </a:pPr>
            <a:r>
              <a:rPr lang="en-US" sz="2400">
                <a:solidFill>
                  <a:srgbClr val="FFFFFF"/>
                </a:solidFill>
                <a:latin typeface="Muli"/>
                <a:ea typeface="Muli"/>
                <a:cs typeface="Muli"/>
                <a:sym typeface="Muli"/>
              </a:rPr>
              <a:t>-Đánh giá độ chính xác:</a:t>
            </a:r>
          </a:p>
          <a:p>
            <a:pPr algn="just" marL="518160" indent="-259080" lvl="1">
              <a:lnSpc>
                <a:spcPts val="3311"/>
              </a:lnSpc>
              <a:buFont typeface="Arial"/>
              <a:buChar char="•"/>
            </a:pPr>
            <a:r>
              <a:rPr lang="en-US" sz="2400">
                <a:solidFill>
                  <a:srgbClr val="FFFFFF"/>
                </a:solidFill>
                <a:latin typeface="Muli"/>
                <a:ea typeface="Muli"/>
                <a:cs typeface="Muli"/>
                <a:sym typeface="Muli"/>
              </a:rPr>
              <a:t>Sử</a:t>
            </a:r>
            <a:r>
              <a:rPr lang="en-US" sz="2400">
                <a:solidFill>
                  <a:srgbClr val="FFFFFF"/>
                </a:solidFill>
                <a:latin typeface="Muli"/>
                <a:ea typeface="Muli"/>
                <a:cs typeface="Muli"/>
                <a:sym typeface="Muli"/>
              </a:rPr>
              <a:t> dụng phương thức evaluate_accuracy để tính toán và hiển thị độ chính xác của mô hình trên tập kiểm tra.</a:t>
            </a:r>
          </a:p>
          <a:p>
            <a:pPr algn="just">
              <a:lnSpc>
                <a:spcPts val="3311"/>
              </a:lnSpc>
            </a:pPr>
          </a:p>
        </p:txBody>
      </p:sp>
      <p:sp>
        <p:nvSpPr>
          <p:cNvPr name="TextBox 6" id="6"/>
          <p:cNvSpPr txBox="true"/>
          <p:nvPr/>
        </p:nvSpPr>
        <p:spPr>
          <a:xfrm rot="0">
            <a:off x="2415401" y="41153"/>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ID3</a:t>
            </a:r>
          </a:p>
        </p:txBody>
      </p:sp>
      <p:sp>
        <p:nvSpPr>
          <p:cNvPr name="TextBox 7" id="7"/>
          <p:cNvSpPr txBox="true"/>
          <p:nvPr/>
        </p:nvSpPr>
        <p:spPr>
          <a:xfrm rot="0">
            <a:off x="3380194" y="5755875"/>
            <a:ext cx="13879106" cy="1650869"/>
          </a:xfrm>
          <a:prstGeom prst="rect">
            <a:avLst/>
          </a:prstGeom>
        </p:spPr>
        <p:txBody>
          <a:bodyPr anchor="t" rtlCol="false" tIns="0" lIns="0" bIns="0" rIns="0">
            <a:spAutoFit/>
          </a:bodyPr>
          <a:lstStyle/>
          <a:p>
            <a:pPr algn="just">
              <a:lnSpc>
                <a:spcPts val="3317"/>
              </a:lnSpc>
            </a:pPr>
            <a:r>
              <a:rPr lang="en-US" sz="2403">
                <a:solidFill>
                  <a:srgbClr val="FFFFFF"/>
                </a:solidFill>
                <a:latin typeface="Muli"/>
                <a:ea typeface="Muli"/>
                <a:cs typeface="Muli"/>
                <a:sym typeface="Muli"/>
              </a:rPr>
              <a:t>-Tính Mean Absolute Error (MAE):</a:t>
            </a:r>
          </a:p>
          <a:p>
            <a:pPr algn="just" marL="518960" indent="-259480" lvl="1">
              <a:lnSpc>
                <a:spcPts val="3317"/>
              </a:lnSpc>
              <a:buFont typeface="Arial"/>
              <a:buChar char="•"/>
            </a:pPr>
            <a:r>
              <a:rPr lang="en-US" sz="2403">
                <a:solidFill>
                  <a:srgbClr val="FFFFFF"/>
                </a:solidFill>
                <a:latin typeface="Muli"/>
                <a:ea typeface="Muli"/>
                <a:cs typeface="Muli"/>
                <a:sym typeface="Muli"/>
              </a:rPr>
              <a:t>Gọi </a:t>
            </a:r>
            <a:r>
              <a:rPr lang="en-US" sz="2403">
                <a:solidFill>
                  <a:srgbClr val="FFFFFF"/>
                </a:solidFill>
                <a:latin typeface="Muli"/>
                <a:ea typeface="Muli"/>
                <a:cs typeface="Muli"/>
                <a:sym typeface="Muli"/>
              </a:rPr>
              <a:t>phương thức mean_absolute_error để tính toán và hiển thị MAE, cho thấy độ chính xác của dự đoán của mô hình.</a:t>
            </a:r>
          </a:p>
          <a:p>
            <a:pPr algn="just">
              <a:lnSpc>
                <a:spcPts val="3317"/>
              </a:lnSpc>
            </a:pPr>
          </a:p>
        </p:txBody>
      </p:sp>
      <p:sp>
        <p:nvSpPr>
          <p:cNvPr name="TextBox 8" id="8"/>
          <p:cNvSpPr txBox="true"/>
          <p:nvPr/>
        </p:nvSpPr>
        <p:spPr>
          <a:xfrm rot="0">
            <a:off x="3380194" y="8795276"/>
            <a:ext cx="13321611" cy="1650869"/>
          </a:xfrm>
          <a:prstGeom prst="rect">
            <a:avLst/>
          </a:prstGeom>
        </p:spPr>
        <p:txBody>
          <a:bodyPr anchor="t" rtlCol="false" tIns="0" lIns="0" bIns="0" rIns="0">
            <a:spAutoFit/>
          </a:bodyPr>
          <a:lstStyle/>
          <a:p>
            <a:pPr algn="just">
              <a:lnSpc>
                <a:spcPts val="3317"/>
              </a:lnSpc>
            </a:pPr>
            <a:r>
              <a:rPr lang="en-US" sz="2403">
                <a:solidFill>
                  <a:srgbClr val="FFFFFF"/>
                </a:solidFill>
                <a:latin typeface="Muli"/>
                <a:ea typeface="Muli"/>
                <a:cs typeface="Muli"/>
                <a:sym typeface="Muli"/>
              </a:rPr>
              <a:t>-Tính R² (Hệ số xác định):</a:t>
            </a:r>
          </a:p>
          <a:p>
            <a:pPr algn="just" marL="518960" indent="-259480" lvl="1">
              <a:lnSpc>
                <a:spcPts val="3317"/>
              </a:lnSpc>
              <a:buFont typeface="Arial"/>
              <a:buChar char="•"/>
            </a:pPr>
            <a:r>
              <a:rPr lang="en-US" sz="2403">
                <a:solidFill>
                  <a:srgbClr val="FFFFFF"/>
                </a:solidFill>
                <a:latin typeface="Muli"/>
                <a:ea typeface="Muli"/>
                <a:cs typeface="Muli"/>
                <a:sym typeface="Muli"/>
              </a:rPr>
              <a:t>Sử dụng phương thức r_squared để tính toán và hiển thị R², cho biết mức độ mà mô hình giải thích biến thiên của dữ liệu</a:t>
            </a:r>
          </a:p>
          <a:p>
            <a:pPr algn="just">
              <a:lnSpc>
                <a:spcPts val="3317"/>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702759" y="1038463"/>
            <a:ext cx="9593865" cy="1347453"/>
          </a:xfrm>
          <a:custGeom>
            <a:avLst/>
            <a:gdLst/>
            <a:ahLst/>
            <a:cxnLst/>
            <a:rect r="r" b="b" t="t" l="l"/>
            <a:pathLst>
              <a:path h="1347453" w="9593865">
                <a:moveTo>
                  <a:pt x="0" y="0"/>
                </a:moveTo>
                <a:lnTo>
                  <a:pt x="9593865" y="0"/>
                </a:lnTo>
                <a:lnTo>
                  <a:pt x="9593865" y="1347453"/>
                </a:lnTo>
                <a:lnTo>
                  <a:pt x="0" y="1347453"/>
                </a:lnTo>
                <a:lnTo>
                  <a:pt x="0" y="0"/>
                </a:lnTo>
                <a:close/>
              </a:path>
            </a:pathLst>
          </a:custGeom>
          <a:blipFill>
            <a:blip r:embed="rId2"/>
            <a:stretch>
              <a:fillRect l="0" t="0" r="0" b="0"/>
            </a:stretch>
          </a:blipFill>
        </p:spPr>
      </p:sp>
      <p:sp>
        <p:nvSpPr>
          <p:cNvPr name="Freeform 3" id="3"/>
          <p:cNvSpPr/>
          <p:nvPr/>
        </p:nvSpPr>
        <p:spPr>
          <a:xfrm flipH="false" flipV="false" rot="0">
            <a:off x="2702759" y="4226527"/>
            <a:ext cx="10077890" cy="1993905"/>
          </a:xfrm>
          <a:custGeom>
            <a:avLst/>
            <a:gdLst/>
            <a:ahLst/>
            <a:cxnLst/>
            <a:rect r="r" b="b" t="t" l="l"/>
            <a:pathLst>
              <a:path h="1993905" w="10077890">
                <a:moveTo>
                  <a:pt x="0" y="0"/>
                </a:moveTo>
                <a:lnTo>
                  <a:pt x="10077890" y="0"/>
                </a:lnTo>
                <a:lnTo>
                  <a:pt x="10077890" y="1993905"/>
                </a:lnTo>
                <a:lnTo>
                  <a:pt x="0" y="1993905"/>
                </a:lnTo>
                <a:lnTo>
                  <a:pt x="0" y="0"/>
                </a:lnTo>
                <a:close/>
              </a:path>
            </a:pathLst>
          </a:custGeom>
          <a:blipFill>
            <a:blip r:embed="rId3"/>
            <a:stretch>
              <a:fillRect l="0" t="0" r="0" b="0"/>
            </a:stretch>
          </a:blipFill>
        </p:spPr>
      </p:sp>
      <p:sp>
        <p:nvSpPr>
          <p:cNvPr name="TextBox 4" id="4"/>
          <p:cNvSpPr txBox="true"/>
          <p:nvPr/>
        </p:nvSpPr>
        <p:spPr>
          <a:xfrm rot="0">
            <a:off x="3380194" y="2557366"/>
            <a:ext cx="13321611" cy="1669161"/>
          </a:xfrm>
          <a:prstGeom prst="rect">
            <a:avLst/>
          </a:prstGeom>
        </p:spPr>
        <p:txBody>
          <a:bodyPr anchor="t" rtlCol="false" tIns="0" lIns="0" bIns="0" rIns="0">
            <a:spAutoFit/>
          </a:bodyPr>
          <a:lstStyle/>
          <a:p>
            <a:pPr algn="just">
              <a:lnSpc>
                <a:spcPts val="3311"/>
              </a:lnSpc>
            </a:pPr>
            <a:r>
              <a:rPr lang="en-US" sz="2400">
                <a:solidFill>
                  <a:srgbClr val="FFFFFF"/>
                </a:solidFill>
                <a:latin typeface="Muli"/>
                <a:ea typeface="Muli"/>
                <a:cs typeface="Muli"/>
                <a:sym typeface="Muli"/>
              </a:rPr>
              <a:t>-Dự đoán trên tập dữ liệu kiểm tra:</a:t>
            </a:r>
          </a:p>
          <a:p>
            <a:pPr algn="just" marL="518160" indent="-259080" lvl="1">
              <a:lnSpc>
                <a:spcPts val="3311"/>
              </a:lnSpc>
              <a:buFont typeface="Arial"/>
              <a:buChar char="•"/>
            </a:pPr>
            <a:r>
              <a:rPr lang="en-US" sz="2400">
                <a:solidFill>
                  <a:srgbClr val="FFFFFF"/>
                </a:solidFill>
                <a:latin typeface="Muli"/>
                <a:ea typeface="Muli"/>
                <a:cs typeface="Muli"/>
                <a:sym typeface="Muli"/>
              </a:rPr>
              <a:t>Sử</a:t>
            </a:r>
            <a:r>
              <a:rPr lang="en-US" sz="2400">
                <a:solidFill>
                  <a:srgbClr val="FFFFFF"/>
                </a:solidFill>
                <a:latin typeface="Muli"/>
                <a:ea typeface="Muli"/>
                <a:cs typeface="Muli"/>
                <a:sym typeface="Muli"/>
              </a:rPr>
              <a:t> dụng mô hình đã huấn luyện để dự đoán nhãn cho tập kiểm tra (X_test), lưu kết quả vào y_pred</a:t>
            </a:r>
          </a:p>
          <a:p>
            <a:pPr algn="just">
              <a:lnSpc>
                <a:spcPts val="3311"/>
              </a:lnSpc>
            </a:pPr>
          </a:p>
        </p:txBody>
      </p:sp>
      <p:sp>
        <p:nvSpPr>
          <p:cNvPr name="TextBox 5" id="5"/>
          <p:cNvSpPr txBox="true"/>
          <p:nvPr/>
        </p:nvSpPr>
        <p:spPr>
          <a:xfrm rot="0">
            <a:off x="2415401" y="41153"/>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ID3 sử dụng thư viện</a:t>
            </a:r>
          </a:p>
        </p:txBody>
      </p:sp>
      <p:sp>
        <p:nvSpPr>
          <p:cNvPr name="TextBox 6" id="6"/>
          <p:cNvSpPr txBox="true"/>
          <p:nvPr/>
        </p:nvSpPr>
        <p:spPr>
          <a:xfrm rot="0">
            <a:off x="3380194" y="6660645"/>
            <a:ext cx="13321611" cy="3318586"/>
          </a:xfrm>
          <a:prstGeom prst="rect">
            <a:avLst/>
          </a:prstGeom>
        </p:spPr>
        <p:txBody>
          <a:bodyPr anchor="t" rtlCol="false" tIns="0" lIns="0" bIns="0" rIns="0">
            <a:spAutoFit/>
          </a:bodyPr>
          <a:lstStyle/>
          <a:p>
            <a:pPr algn="just">
              <a:lnSpc>
                <a:spcPts val="3317"/>
              </a:lnSpc>
            </a:pPr>
            <a:r>
              <a:rPr lang="en-US" sz="2403">
                <a:solidFill>
                  <a:srgbClr val="FFFFFF"/>
                </a:solidFill>
                <a:latin typeface="Muli"/>
                <a:ea typeface="Muli"/>
                <a:cs typeface="Muli"/>
                <a:sym typeface="Muli"/>
              </a:rPr>
              <a:t>-Đánh giá độ chính xác của mô hình:</a:t>
            </a:r>
          </a:p>
          <a:p>
            <a:pPr algn="just" marL="518960" indent="-259480" lvl="1">
              <a:lnSpc>
                <a:spcPts val="3317"/>
              </a:lnSpc>
              <a:buFont typeface="Arial"/>
              <a:buChar char="•"/>
            </a:pPr>
            <a:r>
              <a:rPr lang="en-US" sz="2403">
                <a:solidFill>
                  <a:srgbClr val="FFFFFF"/>
                </a:solidFill>
                <a:latin typeface="Muli"/>
                <a:ea typeface="Muli"/>
                <a:cs typeface="Muli"/>
                <a:sym typeface="Muli"/>
              </a:rPr>
              <a:t>Sử dụng các phép đo lường để đánh giá mô hình:</a:t>
            </a:r>
          </a:p>
          <a:p>
            <a:pPr algn="just" marL="1037920" indent="-345973" lvl="2">
              <a:lnSpc>
                <a:spcPts val="3317"/>
              </a:lnSpc>
              <a:buFont typeface="Arial"/>
              <a:buChar char="⚬"/>
            </a:pPr>
            <a:r>
              <a:rPr lang="en-US" sz="2403">
                <a:solidFill>
                  <a:srgbClr val="FFFFFF"/>
                </a:solidFill>
                <a:latin typeface="Muli"/>
                <a:ea typeface="Muli"/>
                <a:cs typeface="Muli"/>
                <a:sym typeface="Muli"/>
              </a:rPr>
              <a:t>Độ chính xác (Accuracy): Xác định phần trăm dự đoán chính xác bằng accuracy_score.</a:t>
            </a:r>
          </a:p>
          <a:p>
            <a:pPr algn="just" marL="1037920" indent="-345973" lvl="2">
              <a:lnSpc>
                <a:spcPts val="3317"/>
              </a:lnSpc>
              <a:buFont typeface="Arial"/>
              <a:buChar char="⚬"/>
            </a:pPr>
            <a:r>
              <a:rPr lang="en-US" sz="2403">
                <a:solidFill>
                  <a:srgbClr val="FFFFFF"/>
                </a:solidFill>
                <a:latin typeface="Muli"/>
                <a:ea typeface="Muli"/>
                <a:cs typeface="Muli"/>
                <a:sym typeface="Muli"/>
              </a:rPr>
              <a:t>Mean Absolute Error (MAE): Tính độ lệch tuyệt đối trung bình để đánh giá mức độ sai lệch của dự đoán bằng mean_absolute_error.</a:t>
            </a:r>
          </a:p>
          <a:p>
            <a:pPr algn="just" marL="1037920" indent="-345973" lvl="2">
              <a:lnSpc>
                <a:spcPts val="3317"/>
              </a:lnSpc>
              <a:buFont typeface="Arial"/>
              <a:buChar char="⚬"/>
            </a:pPr>
            <a:r>
              <a:rPr lang="en-US" sz="2403">
                <a:solidFill>
                  <a:srgbClr val="FFFFFF"/>
                </a:solidFill>
                <a:latin typeface="Muli"/>
                <a:ea typeface="Muli"/>
                <a:cs typeface="Muli"/>
                <a:sym typeface="Muli"/>
              </a:rPr>
              <a:t>R² (Hệ số xác định): Đo lường mức độ phù hợp của mô hình với dữ liệu kiểm tra bằng r2_score.</a:t>
            </a:r>
          </a:p>
          <a:p>
            <a:pPr algn="just">
              <a:lnSpc>
                <a:spcPts val="331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5427392" y="2176391"/>
            <a:ext cx="5353298"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ea typeface="Computer Says No"/>
                <a:cs typeface="Computer Says No"/>
                <a:sym typeface="Computer Says No"/>
              </a:rPr>
              <a:t>THÀNH VIÊN</a:t>
            </a:r>
          </a:p>
        </p:txBody>
      </p:sp>
      <p:sp>
        <p:nvSpPr>
          <p:cNvPr name="TextBox 9" id="9"/>
          <p:cNvSpPr txBox="true"/>
          <p:nvPr/>
        </p:nvSpPr>
        <p:spPr>
          <a:xfrm rot="0">
            <a:off x="4919196" y="4119901"/>
            <a:ext cx="6369689" cy="3490776"/>
          </a:xfrm>
          <a:prstGeom prst="rect">
            <a:avLst/>
          </a:prstGeom>
        </p:spPr>
        <p:txBody>
          <a:bodyPr anchor="t" rtlCol="false" tIns="0" lIns="0" bIns="0" rIns="0">
            <a:spAutoFit/>
          </a:bodyPr>
          <a:lstStyle/>
          <a:p>
            <a:pPr algn="ctr">
              <a:lnSpc>
                <a:spcPts val="5520"/>
              </a:lnSpc>
            </a:pPr>
            <a:r>
              <a:rPr lang="en-US" sz="3942">
                <a:solidFill>
                  <a:srgbClr val="FFFFFF"/>
                </a:solidFill>
                <a:latin typeface="Poppins Light"/>
                <a:ea typeface="Poppins Light"/>
                <a:cs typeface="Poppins Light"/>
                <a:sym typeface="Poppins Light"/>
              </a:rPr>
              <a:t>Vũ Duy Hưng</a:t>
            </a:r>
          </a:p>
          <a:p>
            <a:pPr algn="ctr">
              <a:lnSpc>
                <a:spcPts val="5520"/>
              </a:lnSpc>
            </a:pPr>
            <a:r>
              <a:rPr lang="en-US" sz="3942">
                <a:solidFill>
                  <a:srgbClr val="FFFFFF"/>
                </a:solidFill>
                <a:latin typeface="Poppins Light"/>
                <a:ea typeface="Poppins Light"/>
                <a:cs typeface="Poppins Light"/>
                <a:sym typeface="Poppins Light"/>
              </a:rPr>
              <a:t>Bùi Quốc Bình</a:t>
            </a:r>
          </a:p>
          <a:p>
            <a:pPr algn="ctr">
              <a:lnSpc>
                <a:spcPts val="5520"/>
              </a:lnSpc>
            </a:pPr>
            <a:r>
              <a:rPr lang="en-US" sz="3942">
                <a:solidFill>
                  <a:srgbClr val="FFFFFF"/>
                </a:solidFill>
                <a:latin typeface="Poppins Light"/>
                <a:ea typeface="Poppins Light"/>
                <a:cs typeface="Poppins Light"/>
                <a:sym typeface="Poppins Light"/>
              </a:rPr>
              <a:t>Nguyễn Minh Chiến</a:t>
            </a:r>
          </a:p>
          <a:p>
            <a:pPr algn="ctr">
              <a:lnSpc>
                <a:spcPts val="5520"/>
              </a:lnSpc>
            </a:pPr>
            <a:r>
              <a:rPr lang="en-US" sz="3942">
                <a:solidFill>
                  <a:srgbClr val="FFFFFF"/>
                </a:solidFill>
                <a:latin typeface="Poppins Light"/>
                <a:ea typeface="Poppins Light"/>
                <a:cs typeface="Poppins Light"/>
                <a:sym typeface="Poppins Light"/>
              </a:rPr>
              <a:t>Tạ Tuấn Anh</a:t>
            </a:r>
          </a:p>
          <a:p>
            <a:pPr algn="ctr">
              <a:lnSpc>
                <a:spcPts val="5520"/>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343841" y="6090830"/>
            <a:ext cx="9600317" cy="3396603"/>
          </a:xfrm>
          <a:custGeom>
            <a:avLst/>
            <a:gdLst/>
            <a:ahLst/>
            <a:cxnLst/>
            <a:rect r="r" b="b" t="t" l="l"/>
            <a:pathLst>
              <a:path h="3396603" w="9600317">
                <a:moveTo>
                  <a:pt x="0" y="0"/>
                </a:moveTo>
                <a:lnTo>
                  <a:pt x="9600318" y="0"/>
                </a:lnTo>
                <a:lnTo>
                  <a:pt x="9600318" y="3396603"/>
                </a:lnTo>
                <a:lnTo>
                  <a:pt x="0" y="3396603"/>
                </a:lnTo>
                <a:lnTo>
                  <a:pt x="0" y="0"/>
                </a:lnTo>
                <a:close/>
              </a:path>
            </a:pathLst>
          </a:custGeom>
          <a:blipFill>
            <a:blip r:embed="rId2"/>
            <a:stretch>
              <a:fillRect l="0" t="0" r="0" b="0"/>
            </a:stretch>
          </a:blipFill>
        </p:spPr>
      </p:sp>
      <p:sp>
        <p:nvSpPr>
          <p:cNvPr name="TextBox 3" id="3"/>
          <p:cNvSpPr txBox="true"/>
          <p:nvPr/>
        </p:nvSpPr>
        <p:spPr>
          <a:xfrm rot="0">
            <a:off x="295215" y="887241"/>
            <a:ext cx="17259300" cy="1857375"/>
          </a:xfrm>
          <a:prstGeom prst="rect">
            <a:avLst/>
          </a:prstGeom>
        </p:spPr>
        <p:txBody>
          <a:bodyPr anchor="t" rtlCol="false" tIns="0" lIns="0" bIns="0" rIns="0">
            <a:spAutoFit/>
          </a:bodyPr>
          <a:lstStyle/>
          <a:p>
            <a:pPr algn="ctr">
              <a:lnSpc>
                <a:spcPts val="4904"/>
              </a:lnSpc>
            </a:pPr>
            <a:r>
              <a:rPr lang="en-US" sz="4087" b="true">
                <a:solidFill>
                  <a:srgbClr val="FFFFFF"/>
                </a:solidFill>
                <a:latin typeface="Muli Semi-Bold"/>
                <a:ea typeface="Muli Semi-Bold"/>
                <a:cs typeface="Muli Semi-Bold"/>
                <a:sym typeface="Muli Semi-Bold"/>
              </a:rPr>
              <a:t>-Accuracy là chỉ số đo lường tỷ lệ phần trăm các mẫu dữ liệu được phân loại chính xác. Nó được tính bằng công thức sau:</a:t>
            </a:r>
          </a:p>
          <a:p>
            <a:pPr algn="ctr">
              <a:lnSpc>
                <a:spcPts val="4904"/>
              </a:lnSpc>
              <a:spcBef>
                <a:spcPct val="0"/>
              </a:spcBef>
            </a:pPr>
            <a:r>
              <a:rPr lang="en-US" b="true" sz="4087">
                <a:solidFill>
                  <a:srgbClr val="FFFFFF"/>
                </a:solidFill>
                <a:latin typeface="Muli Semi-Bold"/>
                <a:ea typeface="Muli Semi-Bold"/>
                <a:cs typeface="Muli Semi-Bold"/>
                <a:sym typeface="Muli Semi-Bold"/>
              </a:rPr>
              <a:t> Accuracy = số lượng dự đoán chính xác / tổng số mẫu dữ liệu  </a:t>
            </a:r>
          </a:p>
        </p:txBody>
      </p:sp>
      <p:sp>
        <p:nvSpPr>
          <p:cNvPr name="TextBox 4" id="4"/>
          <p:cNvSpPr txBox="true"/>
          <p:nvPr/>
        </p:nvSpPr>
        <p:spPr>
          <a:xfrm rot="0">
            <a:off x="158962" y="3905250"/>
            <a:ext cx="17531806" cy="1238250"/>
          </a:xfrm>
          <a:prstGeom prst="rect">
            <a:avLst/>
          </a:prstGeom>
        </p:spPr>
        <p:txBody>
          <a:bodyPr anchor="t" rtlCol="false" tIns="0" lIns="0" bIns="0" rIns="0">
            <a:spAutoFit/>
          </a:bodyPr>
          <a:lstStyle/>
          <a:p>
            <a:pPr algn="ctr">
              <a:lnSpc>
                <a:spcPts val="4904"/>
              </a:lnSpc>
              <a:spcBef>
                <a:spcPct val="0"/>
              </a:spcBef>
            </a:pPr>
            <a:r>
              <a:rPr lang="en-US" b="true" sz="4087">
                <a:solidFill>
                  <a:srgbClr val="FFFFFF"/>
                </a:solidFill>
                <a:latin typeface="Muli Semi-Bold"/>
                <a:ea typeface="Muli Semi-Bold"/>
                <a:cs typeface="Muli Semi-Bold"/>
                <a:sym typeface="Muli Semi-Bold"/>
              </a:rPr>
              <a:t>-MAE là trung bình của các giá trị tuyệt đối của lỗi dự đoán. Nó đo lường mức độ sai lệch trung bình giữa giá trị dự đoán và giá trị thực tế.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1619706" y="756194"/>
            <a:ext cx="15048589" cy="1857375"/>
          </a:xfrm>
          <a:prstGeom prst="rect">
            <a:avLst/>
          </a:prstGeom>
        </p:spPr>
        <p:txBody>
          <a:bodyPr anchor="t" rtlCol="false" tIns="0" lIns="0" bIns="0" rIns="0">
            <a:spAutoFit/>
          </a:bodyPr>
          <a:lstStyle/>
          <a:p>
            <a:pPr algn="ctr">
              <a:lnSpc>
                <a:spcPts val="4904"/>
              </a:lnSpc>
              <a:spcBef>
                <a:spcPct val="0"/>
              </a:spcBef>
            </a:pPr>
            <a:r>
              <a:rPr lang="en-US" b="true" sz="4087">
                <a:solidFill>
                  <a:srgbClr val="FFFFFF"/>
                </a:solidFill>
                <a:latin typeface="Muli Semi-Bold"/>
                <a:ea typeface="Muli Semi-Bold"/>
                <a:cs typeface="Muli Semi-Bold"/>
                <a:sym typeface="Muli Semi-Bold"/>
              </a:rPr>
              <a:t>-R² là một chỉ số cho biết tỷ lệ phương sai của biến phụ thuộc (giá trị thực) được giải thích bởi mô hình hồi quy. Nó còn gọi là Coefficient of Determination. </a:t>
            </a:r>
          </a:p>
        </p:txBody>
      </p:sp>
      <p:sp>
        <p:nvSpPr>
          <p:cNvPr name="Freeform 3" id="3"/>
          <p:cNvSpPr/>
          <p:nvPr/>
        </p:nvSpPr>
        <p:spPr>
          <a:xfrm flipH="false" flipV="false" rot="0">
            <a:off x="2880591" y="3033964"/>
            <a:ext cx="12526818" cy="6224336"/>
          </a:xfrm>
          <a:custGeom>
            <a:avLst/>
            <a:gdLst/>
            <a:ahLst/>
            <a:cxnLst/>
            <a:rect r="r" b="b" t="t" l="l"/>
            <a:pathLst>
              <a:path h="6224336" w="12526818">
                <a:moveTo>
                  <a:pt x="0" y="0"/>
                </a:moveTo>
                <a:lnTo>
                  <a:pt x="12526818" y="0"/>
                </a:lnTo>
                <a:lnTo>
                  <a:pt x="12526818" y="6224336"/>
                </a:lnTo>
                <a:lnTo>
                  <a:pt x="0" y="6224336"/>
                </a:lnTo>
                <a:lnTo>
                  <a:pt x="0" y="0"/>
                </a:lnTo>
                <a:close/>
              </a:path>
            </a:pathLst>
          </a:custGeom>
          <a:blipFill>
            <a:blip r:embed="rId2"/>
            <a:stretch>
              <a:fillRect l="0" t="0" r="-5719"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31245" y="2202187"/>
            <a:ext cx="6162369" cy="1204266"/>
          </a:xfrm>
          <a:custGeom>
            <a:avLst/>
            <a:gdLst/>
            <a:ahLst/>
            <a:cxnLst/>
            <a:rect r="r" b="b" t="t" l="l"/>
            <a:pathLst>
              <a:path h="1204266" w="6162369">
                <a:moveTo>
                  <a:pt x="0" y="0"/>
                </a:moveTo>
                <a:lnTo>
                  <a:pt x="6162368" y="0"/>
                </a:lnTo>
                <a:lnTo>
                  <a:pt x="6162368" y="1204265"/>
                </a:lnTo>
                <a:lnTo>
                  <a:pt x="0" y="1204265"/>
                </a:lnTo>
                <a:lnTo>
                  <a:pt x="0" y="0"/>
                </a:lnTo>
                <a:close/>
              </a:path>
            </a:pathLst>
          </a:custGeom>
          <a:blipFill>
            <a:blip r:embed="rId2"/>
            <a:stretch>
              <a:fillRect l="0" t="0" r="0" b="0"/>
            </a:stretch>
          </a:blipFill>
        </p:spPr>
      </p:sp>
      <p:sp>
        <p:nvSpPr>
          <p:cNvPr name="Freeform 3" id="3"/>
          <p:cNvSpPr/>
          <p:nvPr/>
        </p:nvSpPr>
        <p:spPr>
          <a:xfrm flipH="false" flipV="false" rot="0">
            <a:off x="431245" y="4145024"/>
            <a:ext cx="6162369" cy="1585926"/>
          </a:xfrm>
          <a:custGeom>
            <a:avLst/>
            <a:gdLst/>
            <a:ahLst/>
            <a:cxnLst/>
            <a:rect r="r" b="b" t="t" l="l"/>
            <a:pathLst>
              <a:path h="1585926" w="6162369">
                <a:moveTo>
                  <a:pt x="0" y="0"/>
                </a:moveTo>
                <a:lnTo>
                  <a:pt x="6162368" y="0"/>
                </a:lnTo>
                <a:lnTo>
                  <a:pt x="6162368" y="1585927"/>
                </a:lnTo>
                <a:lnTo>
                  <a:pt x="0" y="1585927"/>
                </a:lnTo>
                <a:lnTo>
                  <a:pt x="0" y="0"/>
                </a:lnTo>
                <a:close/>
              </a:path>
            </a:pathLst>
          </a:custGeom>
          <a:blipFill>
            <a:blip r:embed="rId3"/>
            <a:stretch>
              <a:fillRect l="0" t="-1427" r="0" b="-1427"/>
            </a:stretch>
          </a:blipFill>
        </p:spPr>
      </p:sp>
      <p:sp>
        <p:nvSpPr>
          <p:cNvPr name="Freeform 4" id="4"/>
          <p:cNvSpPr/>
          <p:nvPr/>
        </p:nvSpPr>
        <p:spPr>
          <a:xfrm flipH="false" flipV="false" rot="0">
            <a:off x="2115229" y="5902401"/>
            <a:ext cx="6331748" cy="4190412"/>
          </a:xfrm>
          <a:custGeom>
            <a:avLst/>
            <a:gdLst/>
            <a:ahLst/>
            <a:cxnLst/>
            <a:rect r="r" b="b" t="t" l="l"/>
            <a:pathLst>
              <a:path h="4190412" w="6331748">
                <a:moveTo>
                  <a:pt x="0" y="0"/>
                </a:moveTo>
                <a:lnTo>
                  <a:pt x="6331748" y="0"/>
                </a:lnTo>
                <a:lnTo>
                  <a:pt x="6331748" y="4190412"/>
                </a:lnTo>
                <a:lnTo>
                  <a:pt x="0" y="4190412"/>
                </a:lnTo>
                <a:lnTo>
                  <a:pt x="0" y="0"/>
                </a:lnTo>
                <a:close/>
              </a:path>
            </a:pathLst>
          </a:custGeom>
          <a:blipFill>
            <a:blip r:embed="rId4"/>
            <a:stretch>
              <a:fillRect l="0" t="0" r="-4655" b="0"/>
            </a:stretch>
          </a:blipFill>
        </p:spPr>
      </p:sp>
      <p:sp>
        <p:nvSpPr>
          <p:cNvPr name="TextBox 5" id="5"/>
          <p:cNvSpPr txBox="true"/>
          <p:nvPr/>
        </p:nvSpPr>
        <p:spPr>
          <a:xfrm rot="0">
            <a:off x="2597072" y="136403"/>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Logistic Regression  </a:t>
            </a:r>
          </a:p>
        </p:txBody>
      </p:sp>
      <p:sp>
        <p:nvSpPr>
          <p:cNvPr name="TextBox 6" id="6"/>
          <p:cNvSpPr txBox="true"/>
          <p:nvPr/>
        </p:nvSpPr>
        <p:spPr>
          <a:xfrm rot="0">
            <a:off x="247042" y="1028700"/>
            <a:ext cx="5791334" cy="619125"/>
          </a:xfrm>
          <a:prstGeom prst="rect">
            <a:avLst/>
          </a:prstGeom>
        </p:spPr>
        <p:txBody>
          <a:bodyPr anchor="t" rtlCol="false" tIns="0" lIns="0" bIns="0" rIns="0">
            <a:spAutoFit/>
          </a:bodyPr>
          <a:lstStyle/>
          <a:p>
            <a:pPr algn="ctr">
              <a:lnSpc>
                <a:spcPts val="4904"/>
              </a:lnSpc>
              <a:spcBef>
                <a:spcPct val="0"/>
              </a:spcBef>
            </a:pPr>
            <a:r>
              <a:rPr lang="en-US" b="true" sz="4087">
                <a:solidFill>
                  <a:srgbClr val="FFFFFF"/>
                </a:solidFill>
                <a:latin typeface="Muli Bold"/>
                <a:ea typeface="Muli Bold"/>
                <a:cs typeface="Muli Bold"/>
                <a:sym typeface="Muli Bold"/>
              </a:rPr>
              <a:t>Kết quả</a:t>
            </a:r>
          </a:p>
        </p:txBody>
      </p:sp>
      <p:sp>
        <p:nvSpPr>
          <p:cNvPr name="TextBox 7" id="7"/>
          <p:cNvSpPr txBox="true"/>
          <p:nvPr/>
        </p:nvSpPr>
        <p:spPr>
          <a:xfrm rot="0">
            <a:off x="0" y="1647825"/>
            <a:ext cx="5791334" cy="466725"/>
          </a:xfrm>
          <a:prstGeom prst="rect">
            <a:avLst/>
          </a:prstGeom>
        </p:spPr>
        <p:txBody>
          <a:bodyPr anchor="t" rtlCol="false" tIns="0" lIns="0" bIns="0" rIns="0">
            <a:spAutoFit/>
          </a:bodyPr>
          <a:lstStyle/>
          <a:p>
            <a:pPr algn="ctr">
              <a:lnSpc>
                <a:spcPts val="3704"/>
              </a:lnSpc>
              <a:spcBef>
                <a:spcPct val="0"/>
              </a:spcBef>
            </a:pPr>
            <a:r>
              <a:rPr lang="en-US" b="true" sz="3087">
                <a:solidFill>
                  <a:srgbClr val="FFFFFF"/>
                </a:solidFill>
                <a:latin typeface="Muli Bold"/>
                <a:ea typeface="Muli Bold"/>
                <a:cs typeface="Muli Bold"/>
                <a:sym typeface="Muli Bold"/>
              </a:rPr>
              <a:t>-Dùng thư viện sklearn</a:t>
            </a:r>
          </a:p>
        </p:txBody>
      </p:sp>
      <p:sp>
        <p:nvSpPr>
          <p:cNvPr name="TextBox 8" id="8"/>
          <p:cNvSpPr txBox="true"/>
          <p:nvPr/>
        </p:nvSpPr>
        <p:spPr>
          <a:xfrm rot="0">
            <a:off x="0" y="3502101"/>
            <a:ext cx="5791334" cy="466725"/>
          </a:xfrm>
          <a:prstGeom prst="rect">
            <a:avLst/>
          </a:prstGeom>
        </p:spPr>
        <p:txBody>
          <a:bodyPr anchor="t" rtlCol="false" tIns="0" lIns="0" bIns="0" rIns="0">
            <a:spAutoFit/>
          </a:bodyPr>
          <a:lstStyle/>
          <a:p>
            <a:pPr algn="ctr">
              <a:lnSpc>
                <a:spcPts val="3704"/>
              </a:lnSpc>
              <a:spcBef>
                <a:spcPct val="0"/>
              </a:spcBef>
            </a:pPr>
            <a:r>
              <a:rPr lang="en-US" b="true" sz="3087">
                <a:solidFill>
                  <a:srgbClr val="FFFFFF"/>
                </a:solidFill>
                <a:latin typeface="Muli Bold"/>
                <a:ea typeface="Muli Bold"/>
                <a:cs typeface="Muli Bold"/>
                <a:sym typeface="Muli Bold"/>
              </a:rPr>
              <a:t>-Không dùng thư viện </a:t>
            </a:r>
          </a:p>
        </p:txBody>
      </p:sp>
      <p:sp>
        <p:nvSpPr>
          <p:cNvPr name="TextBox 9" id="9"/>
          <p:cNvSpPr txBox="true"/>
          <p:nvPr/>
        </p:nvSpPr>
        <p:spPr>
          <a:xfrm rot="0">
            <a:off x="11140725" y="1028700"/>
            <a:ext cx="5791334" cy="619125"/>
          </a:xfrm>
          <a:prstGeom prst="rect">
            <a:avLst/>
          </a:prstGeom>
        </p:spPr>
        <p:txBody>
          <a:bodyPr anchor="t" rtlCol="false" tIns="0" lIns="0" bIns="0" rIns="0">
            <a:spAutoFit/>
          </a:bodyPr>
          <a:lstStyle/>
          <a:p>
            <a:pPr algn="ctr">
              <a:lnSpc>
                <a:spcPts val="4904"/>
              </a:lnSpc>
              <a:spcBef>
                <a:spcPct val="0"/>
              </a:spcBef>
            </a:pPr>
            <a:r>
              <a:rPr lang="en-US" b="true" sz="4087">
                <a:solidFill>
                  <a:srgbClr val="FFFFFF"/>
                </a:solidFill>
                <a:latin typeface="Muli Bold"/>
                <a:ea typeface="Muli Bold"/>
                <a:cs typeface="Muli Bold"/>
                <a:sym typeface="Muli Bold"/>
              </a:rPr>
              <a:t>Đánh giá</a:t>
            </a:r>
          </a:p>
        </p:txBody>
      </p:sp>
      <p:sp>
        <p:nvSpPr>
          <p:cNvPr name="TextBox 10" id="10"/>
          <p:cNvSpPr txBox="true"/>
          <p:nvPr/>
        </p:nvSpPr>
        <p:spPr>
          <a:xfrm rot="0">
            <a:off x="8871494" y="1834774"/>
            <a:ext cx="8962329" cy="933450"/>
          </a:xfrm>
          <a:prstGeom prst="rect">
            <a:avLst/>
          </a:prstGeom>
        </p:spPr>
        <p:txBody>
          <a:bodyPr anchor="t" rtlCol="false" tIns="0" lIns="0" bIns="0" rIns="0">
            <a:spAutoFit/>
          </a:bodyPr>
          <a:lstStyle/>
          <a:p>
            <a:pPr algn="ctr">
              <a:lnSpc>
                <a:spcPts val="3704"/>
              </a:lnSpc>
              <a:spcBef>
                <a:spcPct val="0"/>
              </a:spcBef>
            </a:pPr>
            <a:r>
              <a:rPr lang="en-US" b="true" sz="3087">
                <a:solidFill>
                  <a:srgbClr val="FFFFFF"/>
                </a:solidFill>
                <a:latin typeface="Muli Bold"/>
                <a:ea typeface="Muli Bold"/>
                <a:cs typeface="Muli Bold"/>
                <a:sym typeface="Muli Bold"/>
              </a:rPr>
              <a:t>-Loss thấp: Cho thấy sai số dự đoán rất nhỏ, mô hình dự đoán tốt.</a:t>
            </a:r>
          </a:p>
        </p:txBody>
      </p:sp>
      <p:sp>
        <p:nvSpPr>
          <p:cNvPr name="TextBox 11" id="11"/>
          <p:cNvSpPr txBox="true"/>
          <p:nvPr/>
        </p:nvSpPr>
        <p:spPr>
          <a:xfrm rot="0">
            <a:off x="8780658" y="3035376"/>
            <a:ext cx="9507342" cy="1400175"/>
          </a:xfrm>
          <a:prstGeom prst="rect">
            <a:avLst/>
          </a:prstGeom>
        </p:spPr>
        <p:txBody>
          <a:bodyPr anchor="t" rtlCol="false" tIns="0" lIns="0" bIns="0" rIns="0">
            <a:spAutoFit/>
          </a:bodyPr>
          <a:lstStyle/>
          <a:p>
            <a:pPr algn="ctr">
              <a:lnSpc>
                <a:spcPts val="3704"/>
              </a:lnSpc>
              <a:spcBef>
                <a:spcPct val="0"/>
              </a:spcBef>
            </a:pPr>
            <a:r>
              <a:rPr lang="en-US" b="true" sz="3087">
                <a:solidFill>
                  <a:srgbClr val="FFFFFF"/>
                </a:solidFill>
                <a:latin typeface="Muli Bold"/>
                <a:ea typeface="Muli Bold"/>
                <a:cs typeface="Muli Bold"/>
                <a:sym typeface="Muli Bold"/>
              </a:rPr>
              <a:t>-Độ chính xác 100%: Dự đoán chính xác toàn bộ dữ liệu thử nghiệm, nhưng có thể là dấu hiệu của overfitting nếu dữ liệu không đủ đa dạng.</a:t>
            </a:r>
          </a:p>
        </p:txBody>
      </p:sp>
      <p:sp>
        <p:nvSpPr>
          <p:cNvPr name="TextBox 12" id="12"/>
          <p:cNvSpPr txBox="true"/>
          <p:nvPr/>
        </p:nvSpPr>
        <p:spPr>
          <a:xfrm rot="0">
            <a:off x="8780658" y="4797501"/>
            <a:ext cx="8962329" cy="933450"/>
          </a:xfrm>
          <a:prstGeom prst="rect">
            <a:avLst/>
          </a:prstGeom>
        </p:spPr>
        <p:txBody>
          <a:bodyPr anchor="t" rtlCol="false" tIns="0" lIns="0" bIns="0" rIns="0">
            <a:spAutoFit/>
          </a:bodyPr>
          <a:lstStyle/>
          <a:p>
            <a:pPr algn="ctr">
              <a:lnSpc>
                <a:spcPts val="3708"/>
              </a:lnSpc>
              <a:spcBef>
                <a:spcPct val="0"/>
              </a:spcBef>
            </a:pPr>
            <a:r>
              <a:rPr lang="en-US" b="true" sz="3090">
                <a:solidFill>
                  <a:srgbClr val="FFFFFF"/>
                </a:solidFill>
                <a:latin typeface="Muli Bold"/>
                <a:ea typeface="Muli Bold"/>
                <a:cs typeface="Muli Bold"/>
                <a:sym typeface="Muli Bold"/>
              </a:rPr>
              <a:t>-MAE = 0: Không có sai lệch giữa dự đoán và thực tế, mô hình đạt độ chính xác tuyệt đối.</a:t>
            </a:r>
          </a:p>
        </p:txBody>
      </p:sp>
      <p:sp>
        <p:nvSpPr>
          <p:cNvPr name="TextBox 13" id="13"/>
          <p:cNvSpPr txBox="true"/>
          <p:nvPr/>
        </p:nvSpPr>
        <p:spPr>
          <a:xfrm rot="0">
            <a:off x="8962329" y="6092901"/>
            <a:ext cx="9144000" cy="1400175"/>
          </a:xfrm>
          <a:prstGeom prst="rect">
            <a:avLst/>
          </a:prstGeom>
        </p:spPr>
        <p:txBody>
          <a:bodyPr anchor="t" rtlCol="false" tIns="0" lIns="0" bIns="0" rIns="0">
            <a:spAutoFit/>
          </a:bodyPr>
          <a:lstStyle/>
          <a:p>
            <a:pPr algn="ctr">
              <a:lnSpc>
                <a:spcPts val="3708"/>
              </a:lnSpc>
              <a:spcBef>
                <a:spcPct val="0"/>
              </a:spcBef>
            </a:pPr>
            <a:r>
              <a:rPr lang="en-US" b="true" sz="3090">
                <a:solidFill>
                  <a:srgbClr val="FFFFFF"/>
                </a:solidFill>
                <a:latin typeface="Muli Bold"/>
                <a:ea typeface="Muli Bold"/>
                <a:cs typeface="Muli Bold"/>
                <a:sym typeface="Muli Bold"/>
              </a:rPr>
              <a:t>-R² = 1: Mô hình giải thích hoàn toàn biến thiên dữ liệu, chỉ ra rằng mọi đặc điểm đều được nắm bắt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431245" y="2301499"/>
            <a:ext cx="5607131" cy="1248291"/>
          </a:xfrm>
          <a:custGeom>
            <a:avLst/>
            <a:gdLst/>
            <a:ahLst/>
            <a:cxnLst/>
            <a:rect r="r" b="b" t="t" l="l"/>
            <a:pathLst>
              <a:path h="1248291" w="5607131">
                <a:moveTo>
                  <a:pt x="0" y="0"/>
                </a:moveTo>
                <a:lnTo>
                  <a:pt x="5607131" y="0"/>
                </a:lnTo>
                <a:lnTo>
                  <a:pt x="5607131" y="1248291"/>
                </a:lnTo>
                <a:lnTo>
                  <a:pt x="0" y="1248291"/>
                </a:lnTo>
                <a:lnTo>
                  <a:pt x="0" y="0"/>
                </a:lnTo>
                <a:close/>
              </a:path>
            </a:pathLst>
          </a:custGeom>
          <a:blipFill>
            <a:blip r:embed="rId2"/>
            <a:stretch>
              <a:fillRect l="0" t="0" r="-13920" b="0"/>
            </a:stretch>
          </a:blipFill>
        </p:spPr>
      </p:sp>
      <p:sp>
        <p:nvSpPr>
          <p:cNvPr name="Freeform 3" id="3"/>
          <p:cNvSpPr/>
          <p:nvPr/>
        </p:nvSpPr>
        <p:spPr>
          <a:xfrm flipH="false" flipV="false" rot="0">
            <a:off x="431245" y="4397515"/>
            <a:ext cx="5607131" cy="1289640"/>
          </a:xfrm>
          <a:custGeom>
            <a:avLst/>
            <a:gdLst/>
            <a:ahLst/>
            <a:cxnLst/>
            <a:rect r="r" b="b" t="t" l="l"/>
            <a:pathLst>
              <a:path h="1289640" w="5607131">
                <a:moveTo>
                  <a:pt x="0" y="0"/>
                </a:moveTo>
                <a:lnTo>
                  <a:pt x="5607131" y="0"/>
                </a:lnTo>
                <a:lnTo>
                  <a:pt x="5607131" y="1289640"/>
                </a:lnTo>
                <a:lnTo>
                  <a:pt x="0" y="1289640"/>
                </a:lnTo>
                <a:lnTo>
                  <a:pt x="0" y="0"/>
                </a:lnTo>
                <a:close/>
              </a:path>
            </a:pathLst>
          </a:custGeom>
          <a:blipFill>
            <a:blip r:embed="rId3"/>
            <a:stretch>
              <a:fillRect l="0" t="0" r="0" b="0"/>
            </a:stretch>
          </a:blipFill>
        </p:spPr>
      </p:sp>
      <p:sp>
        <p:nvSpPr>
          <p:cNvPr name="Freeform 4" id="4"/>
          <p:cNvSpPr/>
          <p:nvPr/>
        </p:nvSpPr>
        <p:spPr>
          <a:xfrm flipH="false" flipV="false" rot="0">
            <a:off x="1381311" y="6021982"/>
            <a:ext cx="6893986" cy="4006761"/>
          </a:xfrm>
          <a:custGeom>
            <a:avLst/>
            <a:gdLst/>
            <a:ahLst/>
            <a:cxnLst/>
            <a:rect r="r" b="b" t="t" l="l"/>
            <a:pathLst>
              <a:path h="4006761" w="6893986">
                <a:moveTo>
                  <a:pt x="0" y="0"/>
                </a:moveTo>
                <a:lnTo>
                  <a:pt x="6893987" y="0"/>
                </a:lnTo>
                <a:lnTo>
                  <a:pt x="6893987" y="4006761"/>
                </a:lnTo>
                <a:lnTo>
                  <a:pt x="0" y="4006761"/>
                </a:lnTo>
                <a:lnTo>
                  <a:pt x="0" y="0"/>
                </a:lnTo>
                <a:close/>
              </a:path>
            </a:pathLst>
          </a:custGeom>
          <a:blipFill>
            <a:blip r:embed="rId4"/>
            <a:stretch>
              <a:fillRect l="0" t="0" r="0" b="0"/>
            </a:stretch>
          </a:blipFill>
        </p:spPr>
      </p:sp>
      <p:sp>
        <p:nvSpPr>
          <p:cNvPr name="TextBox 5" id="5"/>
          <p:cNvSpPr txBox="true"/>
          <p:nvPr/>
        </p:nvSpPr>
        <p:spPr>
          <a:xfrm rot="0">
            <a:off x="2597072" y="136403"/>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ID3</a:t>
            </a:r>
          </a:p>
        </p:txBody>
      </p:sp>
      <p:sp>
        <p:nvSpPr>
          <p:cNvPr name="TextBox 6" id="6"/>
          <p:cNvSpPr txBox="true"/>
          <p:nvPr/>
        </p:nvSpPr>
        <p:spPr>
          <a:xfrm rot="0">
            <a:off x="247042" y="1028700"/>
            <a:ext cx="5791334" cy="619125"/>
          </a:xfrm>
          <a:prstGeom prst="rect">
            <a:avLst/>
          </a:prstGeom>
        </p:spPr>
        <p:txBody>
          <a:bodyPr anchor="t" rtlCol="false" tIns="0" lIns="0" bIns="0" rIns="0">
            <a:spAutoFit/>
          </a:bodyPr>
          <a:lstStyle/>
          <a:p>
            <a:pPr algn="ctr">
              <a:lnSpc>
                <a:spcPts val="4904"/>
              </a:lnSpc>
              <a:spcBef>
                <a:spcPct val="0"/>
              </a:spcBef>
            </a:pPr>
            <a:r>
              <a:rPr lang="en-US" b="true" sz="4087">
                <a:solidFill>
                  <a:srgbClr val="FFFFFF"/>
                </a:solidFill>
                <a:latin typeface="Muli Bold"/>
                <a:ea typeface="Muli Bold"/>
                <a:cs typeface="Muli Bold"/>
                <a:sym typeface="Muli Bold"/>
              </a:rPr>
              <a:t>Kết quả</a:t>
            </a:r>
          </a:p>
        </p:txBody>
      </p:sp>
      <p:sp>
        <p:nvSpPr>
          <p:cNvPr name="TextBox 7" id="7"/>
          <p:cNvSpPr txBox="true"/>
          <p:nvPr/>
        </p:nvSpPr>
        <p:spPr>
          <a:xfrm rot="0">
            <a:off x="0" y="1647825"/>
            <a:ext cx="5791334" cy="466725"/>
          </a:xfrm>
          <a:prstGeom prst="rect">
            <a:avLst/>
          </a:prstGeom>
        </p:spPr>
        <p:txBody>
          <a:bodyPr anchor="t" rtlCol="false" tIns="0" lIns="0" bIns="0" rIns="0">
            <a:spAutoFit/>
          </a:bodyPr>
          <a:lstStyle/>
          <a:p>
            <a:pPr algn="ctr">
              <a:lnSpc>
                <a:spcPts val="3704"/>
              </a:lnSpc>
              <a:spcBef>
                <a:spcPct val="0"/>
              </a:spcBef>
            </a:pPr>
            <a:r>
              <a:rPr lang="en-US" b="true" sz="3087">
                <a:solidFill>
                  <a:srgbClr val="FFFFFF"/>
                </a:solidFill>
                <a:latin typeface="Muli Bold"/>
                <a:ea typeface="Muli Bold"/>
                <a:cs typeface="Muli Bold"/>
                <a:sym typeface="Muli Bold"/>
              </a:rPr>
              <a:t>-Sử dụng thư viện </a:t>
            </a:r>
          </a:p>
        </p:txBody>
      </p:sp>
      <p:sp>
        <p:nvSpPr>
          <p:cNvPr name="TextBox 8" id="8"/>
          <p:cNvSpPr txBox="true"/>
          <p:nvPr/>
        </p:nvSpPr>
        <p:spPr>
          <a:xfrm rot="0">
            <a:off x="247042" y="3740290"/>
            <a:ext cx="5791334" cy="466725"/>
          </a:xfrm>
          <a:prstGeom prst="rect">
            <a:avLst/>
          </a:prstGeom>
        </p:spPr>
        <p:txBody>
          <a:bodyPr anchor="t" rtlCol="false" tIns="0" lIns="0" bIns="0" rIns="0">
            <a:spAutoFit/>
          </a:bodyPr>
          <a:lstStyle/>
          <a:p>
            <a:pPr algn="ctr">
              <a:lnSpc>
                <a:spcPts val="3704"/>
              </a:lnSpc>
              <a:spcBef>
                <a:spcPct val="0"/>
              </a:spcBef>
            </a:pPr>
            <a:r>
              <a:rPr lang="en-US" b="true" sz="3087">
                <a:solidFill>
                  <a:srgbClr val="FFFFFF"/>
                </a:solidFill>
                <a:latin typeface="Muli Bold"/>
                <a:ea typeface="Muli Bold"/>
                <a:cs typeface="Muli Bold"/>
                <a:sym typeface="Muli Bold"/>
              </a:rPr>
              <a:t>-Không dùng thư viện </a:t>
            </a:r>
          </a:p>
        </p:txBody>
      </p:sp>
      <p:sp>
        <p:nvSpPr>
          <p:cNvPr name="TextBox 9" id="9"/>
          <p:cNvSpPr txBox="true"/>
          <p:nvPr/>
        </p:nvSpPr>
        <p:spPr>
          <a:xfrm rot="0">
            <a:off x="11140725" y="1028700"/>
            <a:ext cx="5791334" cy="619125"/>
          </a:xfrm>
          <a:prstGeom prst="rect">
            <a:avLst/>
          </a:prstGeom>
        </p:spPr>
        <p:txBody>
          <a:bodyPr anchor="t" rtlCol="false" tIns="0" lIns="0" bIns="0" rIns="0">
            <a:spAutoFit/>
          </a:bodyPr>
          <a:lstStyle/>
          <a:p>
            <a:pPr algn="ctr">
              <a:lnSpc>
                <a:spcPts val="4904"/>
              </a:lnSpc>
              <a:spcBef>
                <a:spcPct val="0"/>
              </a:spcBef>
            </a:pPr>
            <a:r>
              <a:rPr lang="en-US" b="true" sz="4087">
                <a:solidFill>
                  <a:srgbClr val="FFFFFF"/>
                </a:solidFill>
                <a:latin typeface="Muli Bold"/>
                <a:ea typeface="Muli Bold"/>
                <a:cs typeface="Muli Bold"/>
                <a:sym typeface="Muli Bold"/>
              </a:rPr>
              <a:t>Đánh giá</a:t>
            </a:r>
          </a:p>
        </p:txBody>
      </p:sp>
      <p:sp>
        <p:nvSpPr>
          <p:cNvPr name="TextBox 10" id="10"/>
          <p:cNvSpPr txBox="true"/>
          <p:nvPr/>
        </p:nvSpPr>
        <p:spPr>
          <a:xfrm rot="0">
            <a:off x="8871494" y="1834774"/>
            <a:ext cx="8962329" cy="933450"/>
          </a:xfrm>
          <a:prstGeom prst="rect">
            <a:avLst/>
          </a:prstGeom>
        </p:spPr>
        <p:txBody>
          <a:bodyPr anchor="t" rtlCol="false" tIns="0" lIns="0" bIns="0" rIns="0">
            <a:spAutoFit/>
          </a:bodyPr>
          <a:lstStyle/>
          <a:p>
            <a:pPr algn="ctr">
              <a:lnSpc>
                <a:spcPts val="3704"/>
              </a:lnSpc>
              <a:spcBef>
                <a:spcPct val="0"/>
              </a:spcBef>
            </a:pPr>
            <a:r>
              <a:rPr lang="en-US" b="true" sz="3087">
                <a:solidFill>
                  <a:srgbClr val="FFFFFF"/>
                </a:solidFill>
                <a:latin typeface="Muli Bold"/>
                <a:ea typeface="Muli Bold"/>
                <a:cs typeface="Muli Bold"/>
                <a:sym typeface="Muli Bold"/>
              </a:rPr>
              <a:t>-Độ chính xác 81%: Mô hình dự đoán đúng ở mức khá.</a:t>
            </a:r>
          </a:p>
        </p:txBody>
      </p:sp>
      <p:sp>
        <p:nvSpPr>
          <p:cNvPr name="TextBox 11" id="11"/>
          <p:cNvSpPr txBox="true"/>
          <p:nvPr/>
        </p:nvSpPr>
        <p:spPr>
          <a:xfrm rot="0">
            <a:off x="8780658" y="3035376"/>
            <a:ext cx="9507342" cy="1400175"/>
          </a:xfrm>
          <a:prstGeom prst="rect">
            <a:avLst/>
          </a:prstGeom>
        </p:spPr>
        <p:txBody>
          <a:bodyPr anchor="t" rtlCol="false" tIns="0" lIns="0" bIns="0" rIns="0">
            <a:spAutoFit/>
          </a:bodyPr>
          <a:lstStyle/>
          <a:p>
            <a:pPr algn="ctr">
              <a:lnSpc>
                <a:spcPts val="3704"/>
              </a:lnSpc>
              <a:spcBef>
                <a:spcPct val="0"/>
              </a:spcBef>
            </a:pPr>
            <a:r>
              <a:rPr lang="en-US" b="true" sz="3087">
                <a:solidFill>
                  <a:srgbClr val="FFFFFF"/>
                </a:solidFill>
                <a:latin typeface="Muli Bold"/>
                <a:ea typeface="Muli Bold"/>
                <a:cs typeface="Muli Bold"/>
                <a:sym typeface="Muli Bold"/>
              </a:rPr>
              <a:t>-MAE = 0.19: Dự đoán trung bình chênh lệch 0.19 đơn vị so với giá trị thực, cho thấy độ chính xác khá tốt.</a:t>
            </a:r>
          </a:p>
        </p:txBody>
      </p:sp>
      <p:sp>
        <p:nvSpPr>
          <p:cNvPr name="TextBox 12" id="12"/>
          <p:cNvSpPr txBox="true"/>
          <p:nvPr/>
        </p:nvSpPr>
        <p:spPr>
          <a:xfrm rot="0">
            <a:off x="8780658" y="4797501"/>
            <a:ext cx="8962329" cy="1400175"/>
          </a:xfrm>
          <a:prstGeom prst="rect">
            <a:avLst/>
          </a:prstGeom>
        </p:spPr>
        <p:txBody>
          <a:bodyPr anchor="t" rtlCol="false" tIns="0" lIns="0" bIns="0" rIns="0">
            <a:spAutoFit/>
          </a:bodyPr>
          <a:lstStyle/>
          <a:p>
            <a:pPr algn="ctr">
              <a:lnSpc>
                <a:spcPts val="3708"/>
              </a:lnSpc>
              <a:spcBef>
                <a:spcPct val="0"/>
              </a:spcBef>
            </a:pPr>
            <a:r>
              <a:rPr lang="en-US" b="true" sz="3090">
                <a:solidFill>
                  <a:srgbClr val="FFFFFF"/>
                </a:solidFill>
                <a:latin typeface="Muli Bold"/>
                <a:ea typeface="Muli Bold"/>
                <a:cs typeface="Muli Bold"/>
                <a:sym typeface="Muli Bold"/>
              </a:rPr>
              <a:t>-R² = 0.22: Mô hình chỉ giải thích được 22% biến thiên dữ liệu, chưa nắm bắt nhiều xu hướng trong dữ liệu.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2220980" y="2588633"/>
            <a:ext cx="8091202" cy="1837411"/>
          </a:xfrm>
          <a:prstGeom prst="rect">
            <a:avLst/>
          </a:prstGeom>
        </p:spPr>
        <p:txBody>
          <a:bodyPr anchor="t" rtlCol="false" tIns="0" lIns="0" bIns="0" rIns="0">
            <a:spAutoFit/>
          </a:bodyPr>
          <a:lstStyle/>
          <a:p>
            <a:pPr algn="l">
              <a:lnSpc>
                <a:spcPts val="14599"/>
              </a:lnSpc>
            </a:pPr>
            <a:r>
              <a:rPr lang="en-US" sz="12166" b="true">
                <a:solidFill>
                  <a:srgbClr val="7AC7CF"/>
                </a:solidFill>
                <a:latin typeface="Cabin Bold"/>
                <a:ea typeface="Cabin Bold"/>
                <a:cs typeface="Cabin Bold"/>
                <a:sym typeface="Cabin Bold"/>
              </a:rPr>
              <a:t>6. Kết luận</a:t>
            </a:r>
          </a:p>
        </p:txBody>
      </p:sp>
      <p:sp>
        <p:nvSpPr>
          <p:cNvPr name="Freeform 3" id="3"/>
          <p:cNvSpPr/>
          <p:nvPr/>
        </p:nvSpPr>
        <p:spPr>
          <a:xfrm flipH="false" flipV="false" rot="0">
            <a:off x="10312182" y="2861937"/>
            <a:ext cx="7372055" cy="5200650"/>
          </a:xfrm>
          <a:custGeom>
            <a:avLst/>
            <a:gdLst/>
            <a:ahLst/>
            <a:cxnLst/>
            <a:rect r="r" b="b" t="t" l="l"/>
            <a:pathLst>
              <a:path h="5200650" w="7372055">
                <a:moveTo>
                  <a:pt x="0" y="0"/>
                </a:moveTo>
                <a:lnTo>
                  <a:pt x="7372056" y="0"/>
                </a:lnTo>
                <a:lnTo>
                  <a:pt x="7372056" y="5200650"/>
                </a:lnTo>
                <a:lnTo>
                  <a:pt x="0" y="5200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2597072" y="1028700"/>
            <a:ext cx="13093856" cy="892297"/>
          </a:xfrm>
          <a:prstGeom prst="rect">
            <a:avLst/>
          </a:prstGeom>
        </p:spPr>
        <p:txBody>
          <a:bodyPr anchor="t" rtlCol="false" tIns="0" lIns="0" bIns="0" rIns="0">
            <a:spAutoFit/>
          </a:bodyPr>
          <a:lstStyle/>
          <a:p>
            <a:pPr algn="ctr">
              <a:lnSpc>
                <a:spcPts val="7064"/>
              </a:lnSpc>
            </a:pPr>
            <a:r>
              <a:rPr lang="en-US" sz="5887">
                <a:solidFill>
                  <a:srgbClr val="FFFFFF"/>
                </a:solidFill>
                <a:latin typeface="Muli"/>
                <a:ea typeface="Muli"/>
                <a:cs typeface="Muli"/>
                <a:sym typeface="Muli"/>
              </a:rPr>
              <a:t>Kết luận</a:t>
            </a:r>
          </a:p>
        </p:txBody>
      </p:sp>
      <p:sp>
        <p:nvSpPr>
          <p:cNvPr name="TextBox 3" id="3"/>
          <p:cNvSpPr txBox="true"/>
          <p:nvPr/>
        </p:nvSpPr>
        <p:spPr>
          <a:xfrm rot="0">
            <a:off x="1846794" y="3055488"/>
            <a:ext cx="15048589" cy="1857375"/>
          </a:xfrm>
          <a:prstGeom prst="rect">
            <a:avLst/>
          </a:prstGeom>
        </p:spPr>
        <p:txBody>
          <a:bodyPr anchor="t" rtlCol="false" tIns="0" lIns="0" bIns="0" rIns="0">
            <a:spAutoFit/>
          </a:bodyPr>
          <a:lstStyle/>
          <a:p>
            <a:pPr algn="ctr">
              <a:lnSpc>
                <a:spcPts val="4904"/>
              </a:lnSpc>
              <a:spcBef>
                <a:spcPct val="0"/>
              </a:spcBef>
            </a:pPr>
            <a:r>
              <a:rPr lang="en-US" b="true" sz="4087">
                <a:solidFill>
                  <a:srgbClr val="FFFFFF"/>
                </a:solidFill>
                <a:latin typeface="Muli Semi-Bold"/>
                <a:ea typeface="Muli Semi-Bold"/>
                <a:cs typeface="Muli Semi-Bold"/>
                <a:sym typeface="Muli Semi-Bold"/>
              </a:rPr>
              <a:t>-ID3 cho thấy kết quả dự đoán khá tốt nhưng có khả năng chưa bắt được nhiều xu hướng sâu trong dữ liệu (thể hiện qua R² thấp). </a:t>
            </a:r>
          </a:p>
        </p:txBody>
      </p:sp>
      <p:sp>
        <p:nvSpPr>
          <p:cNvPr name="TextBox 4" id="4"/>
          <p:cNvSpPr txBox="true"/>
          <p:nvPr/>
        </p:nvSpPr>
        <p:spPr>
          <a:xfrm rot="0">
            <a:off x="1846794" y="6047355"/>
            <a:ext cx="15048589" cy="1857375"/>
          </a:xfrm>
          <a:prstGeom prst="rect">
            <a:avLst/>
          </a:prstGeom>
        </p:spPr>
        <p:txBody>
          <a:bodyPr anchor="t" rtlCol="false" tIns="0" lIns="0" bIns="0" rIns="0">
            <a:spAutoFit/>
          </a:bodyPr>
          <a:lstStyle/>
          <a:p>
            <a:pPr algn="ctr">
              <a:lnSpc>
                <a:spcPts val="4904"/>
              </a:lnSpc>
              <a:spcBef>
                <a:spcPct val="0"/>
              </a:spcBef>
            </a:pPr>
            <a:r>
              <a:rPr lang="en-US" b="true" sz="4087">
                <a:solidFill>
                  <a:srgbClr val="FFFFFF"/>
                </a:solidFill>
                <a:latin typeface="Muli Semi-Bold"/>
                <a:ea typeface="Muli Semi-Bold"/>
                <a:cs typeface="Muli Semi-Bold"/>
                <a:sym typeface="Muli Semi-Bold"/>
              </a:rPr>
              <a:t>-Logistic Regression đạt kết quả hoàn hảo nhưng có thể đã bị quá khớp, làm giảm khả năng dự đoán chính xác trên dữ liệu mới.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ea typeface="Computer Says No"/>
                <a:cs typeface="Computer Says No"/>
                <a:sym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4559437" y="3103158"/>
            <a:ext cx="2839701" cy="247034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4719509" y="4794464"/>
            <a:ext cx="2394209"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7665208" y="3103158"/>
            <a:ext cx="2839701" cy="247034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a:off x="7825281" y="4794464"/>
            <a:ext cx="2394209"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4559437" y="6131440"/>
            <a:ext cx="2839701" cy="244803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4719509" y="7822745"/>
            <a:ext cx="2394209"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7665208" y="6131440"/>
            <a:ext cx="2839701" cy="244803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7825281" y="7822745"/>
            <a:ext cx="2394209" cy="0"/>
          </a:xfrm>
          <a:prstGeom prst="line">
            <a:avLst/>
          </a:prstGeom>
          <a:ln cap="flat" w="38100">
            <a:solidFill>
              <a:srgbClr val="FFFFFF"/>
            </a:solidFill>
            <a:prstDash val="solid"/>
            <a:headEnd type="none" len="sm" w="sm"/>
            <a:tailEnd type="none" len="sm" w="sm"/>
          </a:ln>
        </p:spPr>
      </p:sp>
      <p:grpSp>
        <p:nvGrpSpPr>
          <p:cNvPr name="Group 18" id="18"/>
          <p:cNvGrpSpPr/>
          <p:nvPr/>
        </p:nvGrpSpPr>
        <p:grpSpPr>
          <a:xfrm rot="0">
            <a:off x="10774039" y="3103158"/>
            <a:ext cx="2839701" cy="2470341"/>
            <a:chOff x="0" y="0"/>
            <a:chExt cx="991873" cy="862860"/>
          </a:xfrm>
        </p:grpSpPr>
        <p:sp>
          <p:nvSpPr>
            <p:cNvPr name="Freeform 19" id="19"/>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0" id="20"/>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1" id="21"/>
          <p:cNvSpPr/>
          <p:nvPr/>
        </p:nvSpPr>
        <p:spPr>
          <a:xfrm flipV="true">
            <a:off x="10934111" y="4794464"/>
            <a:ext cx="2394209" cy="0"/>
          </a:xfrm>
          <a:prstGeom prst="line">
            <a:avLst/>
          </a:prstGeom>
          <a:ln cap="flat" w="38100">
            <a:solidFill>
              <a:srgbClr val="FFFFFF"/>
            </a:solidFill>
            <a:prstDash val="solid"/>
            <a:headEnd type="none" len="sm" w="sm"/>
            <a:tailEnd type="none" len="sm" w="sm"/>
          </a:ln>
        </p:spPr>
      </p:sp>
      <p:grpSp>
        <p:nvGrpSpPr>
          <p:cNvPr name="Group 22" id="22"/>
          <p:cNvGrpSpPr/>
          <p:nvPr/>
        </p:nvGrpSpPr>
        <p:grpSpPr>
          <a:xfrm rot="0">
            <a:off x="10774039" y="6131440"/>
            <a:ext cx="2839701" cy="2448038"/>
            <a:chOff x="0" y="0"/>
            <a:chExt cx="991873" cy="855070"/>
          </a:xfrm>
        </p:grpSpPr>
        <p:sp>
          <p:nvSpPr>
            <p:cNvPr name="Freeform 23" id="23"/>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10934111" y="7822745"/>
            <a:ext cx="2394209" cy="0"/>
          </a:xfrm>
          <a:prstGeom prst="line">
            <a:avLst/>
          </a:prstGeom>
          <a:ln cap="flat" w="38100">
            <a:solidFill>
              <a:srgbClr val="FFFFFF"/>
            </a:solidFill>
            <a:prstDash val="solid"/>
            <a:headEnd type="none" len="sm" w="sm"/>
            <a:tailEnd type="none" len="sm" w="sm"/>
          </a:ln>
        </p:spPr>
      </p:sp>
      <p:sp>
        <p:nvSpPr>
          <p:cNvPr name="TextBox 26" id="26"/>
          <p:cNvSpPr txBox="true"/>
          <p:nvPr/>
        </p:nvSpPr>
        <p:spPr>
          <a:xfrm rot="0">
            <a:off x="4559437" y="1597001"/>
            <a:ext cx="9169127" cy="1333822"/>
          </a:xfrm>
          <a:prstGeom prst="rect">
            <a:avLst/>
          </a:prstGeom>
        </p:spPr>
        <p:txBody>
          <a:bodyPr anchor="t" rtlCol="false" tIns="0" lIns="0" bIns="0" rIns="0">
            <a:spAutoFit/>
          </a:bodyPr>
          <a:lstStyle/>
          <a:p>
            <a:pPr algn="ctr" marL="0" indent="0" lvl="0">
              <a:lnSpc>
                <a:spcPts val="10459"/>
              </a:lnSpc>
              <a:spcBef>
                <a:spcPct val="0"/>
              </a:spcBef>
            </a:pPr>
            <a:r>
              <a:rPr lang="en-US" b="true" sz="8716">
                <a:solidFill>
                  <a:srgbClr val="56AEFF"/>
                </a:solidFill>
                <a:latin typeface="Now Bold"/>
                <a:ea typeface="Now Bold"/>
                <a:cs typeface="Now Bold"/>
                <a:sym typeface="Now Bold"/>
              </a:rPr>
              <a:t>NỘI DUNG</a:t>
            </a:r>
          </a:p>
        </p:txBody>
      </p:sp>
      <p:sp>
        <p:nvSpPr>
          <p:cNvPr name="TextBox 27" id="27"/>
          <p:cNvSpPr txBox="true"/>
          <p:nvPr/>
        </p:nvSpPr>
        <p:spPr>
          <a:xfrm rot="0">
            <a:off x="4719509" y="4966637"/>
            <a:ext cx="2519555" cy="695080"/>
          </a:xfrm>
          <a:prstGeom prst="rect">
            <a:avLst/>
          </a:prstGeom>
        </p:spPr>
        <p:txBody>
          <a:bodyPr anchor="t" rtlCol="false" tIns="0" lIns="0" bIns="0" rIns="0">
            <a:spAutoFit/>
          </a:bodyPr>
          <a:lstStyle/>
          <a:p>
            <a:pPr algn="ctr">
              <a:lnSpc>
                <a:spcPts val="2831"/>
              </a:lnSpc>
            </a:pPr>
            <a:r>
              <a:rPr lang="en-US" sz="2051">
                <a:solidFill>
                  <a:srgbClr val="FFFFFF"/>
                </a:solidFill>
                <a:latin typeface="DM Sans"/>
                <a:ea typeface="DM Sans"/>
                <a:cs typeface="DM Sans"/>
                <a:sym typeface="DM Sans"/>
              </a:rPr>
              <a:t>Giới thiệu</a:t>
            </a:r>
          </a:p>
          <a:p>
            <a:pPr algn="ctr">
              <a:lnSpc>
                <a:spcPts val="2831"/>
              </a:lnSpc>
            </a:pPr>
          </a:p>
        </p:txBody>
      </p:sp>
      <p:sp>
        <p:nvSpPr>
          <p:cNvPr name="TextBox 28" id="28"/>
          <p:cNvSpPr txBox="true"/>
          <p:nvPr/>
        </p:nvSpPr>
        <p:spPr>
          <a:xfrm rot="0">
            <a:off x="5060750" y="3256775"/>
            <a:ext cx="1837074" cy="1058694"/>
          </a:xfrm>
          <a:prstGeom prst="rect">
            <a:avLst/>
          </a:prstGeom>
        </p:spPr>
        <p:txBody>
          <a:bodyPr anchor="t" rtlCol="false" tIns="0" lIns="0" bIns="0" rIns="0">
            <a:spAutoFit/>
          </a:bodyPr>
          <a:lstStyle/>
          <a:p>
            <a:pPr algn="ctr">
              <a:lnSpc>
                <a:spcPts val="8600"/>
              </a:lnSpc>
            </a:pPr>
            <a:r>
              <a:rPr lang="en-US" sz="6232" b="true">
                <a:solidFill>
                  <a:srgbClr val="FFFFFF"/>
                </a:solidFill>
                <a:latin typeface="DM Sans Bold"/>
                <a:ea typeface="DM Sans Bold"/>
                <a:cs typeface="DM Sans Bold"/>
                <a:sym typeface="DM Sans Bold"/>
              </a:rPr>
              <a:t>01</a:t>
            </a:r>
          </a:p>
        </p:txBody>
      </p:sp>
      <p:sp>
        <p:nvSpPr>
          <p:cNvPr name="TextBox 29" id="29"/>
          <p:cNvSpPr txBox="true"/>
          <p:nvPr/>
        </p:nvSpPr>
        <p:spPr>
          <a:xfrm rot="0">
            <a:off x="7825281" y="4966637"/>
            <a:ext cx="2519555" cy="695080"/>
          </a:xfrm>
          <a:prstGeom prst="rect">
            <a:avLst/>
          </a:prstGeom>
        </p:spPr>
        <p:txBody>
          <a:bodyPr anchor="t" rtlCol="false" tIns="0" lIns="0" bIns="0" rIns="0">
            <a:spAutoFit/>
          </a:bodyPr>
          <a:lstStyle/>
          <a:p>
            <a:pPr algn="ctr">
              <a:lnSpc>
                <a:spcPts val="2831"/>
              </a:lnSpc>
            </a:pPr>
            <a:r>
              <a:rPr lang="en-US" sz="2051">
                <a:solidFill>
                  <a:srgbClr val="FFFFFF"/>
                </a:solidFill>
                <a:latin typeface="DM Sans"/>
                <a:ea typeface="DM Sans"/>
                <a:cs typeface="DM Sans"/>
                <a:sym typeface="DM Sans"/>
              </a:rPr>
              <a:t>Input - Output</a:t>
            </a:r>
          </a:p>
          <a:p>
            <a:pPr algn="ctr">
              <a:lnSpc>
                <a:spcPts val="2831"/>
              </a:lnSpc>
            </a:pPr>
          </a:p>
        </p:txBody>
      </p:sp>
      <p:sp>
        <p:nvSpPr>
          <p:cNvPr name="TextBox 30" id="30"/>
          <p:cNvSpPr txBox="true"/>
          <p:nvPr/>
        </p:nvSpPr>
        <p:spPr>
          <a:xfrm rot="0">
            <a:off x="8166522" y="3256775"/>
            <a:ext cx="1837074" cy="1058694"/>
          </a:xfrm>
          <a:prstGeom prst="rect">
            <a:avLst/>
          </a:prstGeom>
        </p:spPr>
        <p:txBody>
          <a:bodyPr anchor="t" rtlCol="false" tIns="0" lIns="0" bIns="0" rIns="0">
            <a:spAutoFit/>
          </a:bodyPr>
          <a:lstStyle/>
          <a:p>
            <a:pPr algn="ctr">
              <a:lnSpc>
                <a:spcPts val="8600"/>
              </a:lnSpc>
            </a:pPr>
            <a:r>
              <a:rPr lang="en-US" sz="6232" b="true">
                <a:solidFill>
                  <a:srgbClr val="FFFFFF"/>
                </a:solidFill>
                <a:latin typeface="DM Sans Bold"/>
                <a:ea typeface="DM Sans Bold"/>
                <a:cs typeface="DM Sans Bold"/>
                <a:sym typeface="DM Sans Bold"/>
              </a:rPr>
              <a:t>02</a:t>
            </a:r>
          </a:p>
        </p:txBody>
      </p:sp>
      <p:sp>
        <p:nvSpPr>
          <p:cNvPr name="TextBox 31" id="31"/>
          <p:cNvSpPr txBox="true"/>
          <p:nvPr/>
        </p:nvSpPr>
        <p:spPr>
          <a:xfrm rot="0">
            <a:off x="4719509" y="7994919"/>
            <a:ext cx="2519555" cy="695080"/>
          </a:xfrm>
          <a:prstGeom prst="rect">
            <a:avLst/>
          </a:prstGeom>
        </p:spPr>
        <p:txBody>
          <a:bodyPr anchor="t" rtlCol="false" tIns="0" lIns="0" bIns="0" rIns="0">
            <a:spAutoFit/>
          </a:bodyPr>
          <a:lstStyle/>
          <a:p>
            <a:pPr algn="ctr">
              <a:lnSpc>
                <a:spcPts val="2831"/>
              </a:lnSpc>
            </a:pPr>
            <a:r>
              <a:rPr lang="en-US" sz="2051">
                <a:solidFill>
                  <a:srgbClr val="FFFFFF"/>
                </a:solidFill>
                <a:latin typeface="DM Sans"/>
                <a:ea typeface="DM Sans"/>
                <a:cs typeface="DM Sans"/>
                <a:sym typeface="DM Sans"/>
              </a:rPr>
              <a:t>Xây dựng mô hình</a:t>
            </a:r>
          </a:p>
          <a:p>
            <a:pPr algn="ctr">
              <a:lnSpc>
                <a:spcPts val="2831"/>
              </a:lnSpc>
            </a:pPr>
          </a:p>
        </p:txBody>
      </p:sp>
      <p:sp>
        <p:nvSpPr>
          <p:cNvPr name="TextBox 32" id="32"/>
          <p:cNvSpPr txBox="true"/>
          <p:nvPr/>
        </p:nvSpPr>
        <p:spPr>
          <a:xfrm rot="0">
            <a:off x="5060750" y="6285057"/>
            <a:ext cx="1837074" cy="1058694"/>
          </a:xfrm>
          <a:prstGeom prst="rect">
            <a:avLst/>
          </a:prstGeom>
        </p:spPr>
        <p:txBody>
          <a:bodyPr anchor="t" rtlCol="false" tIns="0" lIns="0" bIns="0" rIns="0">
            <a:spAutoFit/>
          </a:bodyPr>
          <a:lstStyle/>
          <a:p>
            <a:pPr algn="ctr">
              <a:lnSpc>
                <a:spcPts val="8600"/>
              </a:lnSpc>
            </a:pPr>
            <a:r>
              <a:rPr lang="en-US" sz="6232" b="true">
                <a:solidFill>
                  <a:srgbClr val="FFFFFF"/>
                </a:solidFill>
                <a:latin typeface="DM Sans Bold"/>
                <a:ea typeface="DM Sans Bold"/>
                <a:cs typeface="DM Sans Bold"/>
                <a:sym typeface="DM Sans Bold"/>
              </a:rPr>
              <a:t>04</a:t>
            </a:r>
          </a:p>
        </p:txBody>
      </p:sp>
      <p:sp>
        <p:nvSpPr>
          <p:cNvPr name="TextBox 33" id="33"/>
          <p:cNvSpPr txBox="true"/>
          <p:nvPr/>
        </p:nvSpPr>
        <p:spPr>
          <a:xfrm rot="0">
            <a:off x="7825281" y="7994919"/>
            <a:ext cx="2519555" cy="695080"/>
          </a:xfrm>
          <a:prstGeom prst="rect">
            <a:avLst/>
          </a:prstGeom>
        </p:spPr>
        <p:txBody>
          <a:bodyPr anchor="t" rtlCol="false" tIns="0" lIns="0" bIns="0" rIns="0">
            <a:spAutoFit/>
          </a:bodyPr>
          <a:lstStyle/>
          <a:p>
            <a:pPr algn="ctr">
              <a:lnSpc>
                <a:spcPts val="2831"/>
              </a:lnSpc>
            </a:pPr>
            <a:r>
              <a:rPr lang="en-US" sz="2051">
                <a:solidFill>
                  <a:srgbClr val="FFFFFF"/>
                </a:solidFill>
                <a:latin typeface="DM Sans"/>
                <a:ea typeface="DM Sans"/>
                <a:cs typeface="DM Sans"/>
                <a:sym typeface="DM Sans"/>
              </a:rPr>
              <a:t>Đánh giá kết quả</a:t>
            </a:r>
          </a:p>
          <a:p>
            <a:pPr algn="ctr">
              <a:lnSpc>
                <a:spcPts val="2831"/>
              </a:lnSpc>
            </a:pPr>
          </a:p>
        </p:txBody>
      </p:sp>
      <p:sp>
        <p:nvSpPr>
          <p:cNvPr name="TextBox 34" id="34"/>
          <p:cNvSpPr txBox="true"/>
          <p:nvPr/>
        </p:nvSpPr>
        <p:spPr>
          <a:xfrm rot="0">
            <a:off x="8166522" y="6285057"/>
            <a:ext cx="1837074" cy="1058694"/>
          </a:xfrm>
          <a:prstGeom prst="rect">
            <a:avLst/>
          </a:prstGeom>
        </p:spPr>
        <p:txBody>
          <a:bodyPr anchor="t" rtlCol="false" tIns="0" lIns="0" bIns="0" rIns="0">
            <a:spAutoFit/>
          </a:bodyPr>
          <a:lstStyle/>
          <a:p>
            <a:pPr algn="ctr">
              <a:lnSpc>
                <a:spcPts val="8600"/>
              </a:lnSpc>
            </a:pPr>
            <a:r>
              <a:rPr lang="en-US" sz="6232" b="true">
                <a:solidFill>
                  <a:srgbClr val="FFFFFF"/>
                </a:solidFill>
                <a:latin typeface="DM Sans Bold"/>
                <a:ea typeface="DM Sans Bold"/>
                <a:cs typeface="DM Sans Bold"/>
                <a:sym typeface="DM Sans Bold"/>
              </a:rPr>
              <a:t>05</a:t>
            </a:r>
          </a:p>
        </p:txBody>
      </p:sp>
      <p:sp>
        <p:nvSpPr>
          <p:cNvPr name="TextBox 35" id="35"/>
          <p:cNvSpPr txBox="true"/>
          <p:nvPr/>
        </p:nvSpPr>
        <p:spPr>
          <a:xfrm rot="0">
            <a:off x="10934111" y="4966637"/>
            <a:ext cx="2519555" cy="695080"/>
          </a:xfrm>
          <a:prstGeom prst="rect">
            <a:avLst/>
          </a:prstGeom>
        </p:spPr>
        <p:txBody>
          <a:bodyPr anchor="t" rtlCol="false" tIns="0" lIns="0" bIns="0" rIns="0">
            <a:spAutoFit/>
          </a:bodyPr>
          <a:lstStyle/>
          <a:p>
            <a:pPr algn="ctr">
              <a:lnSpc>
                <a:spcPts val="2831"/>
              </a:lnSpc>
            </a:pPr>
            <a:r>
              <a:rPr lang="en-US" sz="2051">
                <a:solidFill>
                  <a:srgbClr val="FFFFFF"/>
                </a:solidFill>
                <a:latin typeface="DM Sans"/>
                <a:ea typeface="DM Sans"/>
                <a:cs typeface="DM Sans"/>
                <a:sym typeface="DM Sans"/>
              </a:rPr>
              <a:t>Tiền xử lý dữ liệu</a:t>
            </a:r>
          </a:p>
          <a:p>
            <a:pPr algn="ctr">
              <a:lnSpc>
                <a:spcPts val="2831"/>
              </a:lnSpc>
            </a:pPr>
          </a:p>
        </p:txBody>
      </p:sp>
      <p:sp>
        <p:nvSpPr>
          <p:cNvPr name="TextBox 36" id="36"/>
          <p:cNvSpPr txBox="true"/>
          <p:nvPr/>
        </p:nvSpPr>
        <p:spPr>
          <a:xfrm rot="0">
            <a:off x="11275352" y="3256775"/>
            <a:ext cx="1837074" cy="1058694"/>
          </a:xfrm>
          <a:prstGeom prst="rect">
            <a:avLst/>
          </a:prstGeom>
        </p:spPr>
        <p:txBody>
          <a:bodyPr anchor="t" rtlCol="false" tIns="0" lIns="0" bIns="0" rIns="0">
            <a:spAutoFit/>
          </a:bodyPr>
          <a:lstStyle/>
          <a:p>
            <a:pPr algn="ctr">
              <a:lnSpc>
                <a:spcPts val="8600"/>
              </a:lnSpc>
            </a:pPr>
            <a:r>
              <a:rPr lang="en-US" sz="6232" b="true">
                <a:solidFill>
                  <a:srgbClr val="FFFFFF"/>
                </a:solidFill>
                <a:latin typeface="DM Sans Bold"/>
                <a:ea typeface="DM Sans Bold"/>
                <a:cs typeface="DM Sans Bold"/>
                <a:sym typeface="DM Sans Bold"/>
              </a:rPr>
              <a:t>03</a:t>
            </a:r>
          </a:p>
        </p:txBody>
      </p:sp>
      <p:sp>
        <p:nvSpPr>
          <p:cNvPr name="TextBox 37" id="37"/>
          <p:cNvSpPr txBox="true"/>
          <p:nvPr/>
        </p:nvSpPr>
        <p:spPr>
          <a:xfrm rot="0">
            <a:off x="10934111" y="7994919"/>
            <a:ext cx="2519555" cy="695080"/>
          </a:xfrm>
          <a:prstGeom prst="rect">
            <a:avLst/>
          </a:prstGeom>
        </p:spPr>
        <p:txBody>
          <a:bodyPr anchor="t" rtlCol="false" tIns="0" lIns="0" bIns="0" rIns="0">
            <a:spAutoFit/>
          </a:bodyPr>
          <a:lstStyle/>
          <a:p>
            <a:pPr algn="ctr">
              <a:lnSpc>
                <a:spcPts val="2831"/>
              </a:lnSpc>
            </a:pPr>
            <a:r>
              <a:rPr lang="en-US" sz="2051">
                <a:solidFill>
                  <a:srgbClr val="FFFFFF"/>
                </a:solidFill>
                <a:latin typeface="DM Sans"/>
                <a:ea typeface="DM Sans"/>
                <a:cs typeface="DM Sans"/>
                <a:sym typeface="DM Sans"/>
              </a:rPr>
              <a:t>Kết luận</a:t>
            </a:r>
          </a:p>
          <a:p>
            <a:pPr algn="ctr">
              <a:lnSpc>
                <a:spcPts val="2831"/>
              </a:lnSpc>
            </a:pPr>
          </a:p>
        </p:txBody>
      </p:sp>
      <p:sp>
        <p:nvSpPr>
          <p:cNvPr name="TextBox 38" id="38"/>
          <p:cNvSpPr txBox="true"/>
          <p:nvPr/>
        </p:nvSpPr>
        <p:spPr>
          <a:xfrm rot="0">
            <a:off x="11275352" y="6285057"/>
            <a:ext cx="1837074" cy="1058694"/>
          </a:xfrm>
          <a:prstGeom prst="rect">
            <a:avLst/>
          </a:prstGeom>
        </p:spPr>
        <p:txBody>
          <a:bodyPr anchor="t" rtlCol="false" tIns="0" lIns="0" bIns="0" rIns="0">
            <a:spAutoFit/>
          </a:bodyPr>
          <a:lstStyle/>
          <a:p>
            <a:pPr algn="ctr">
              <a:lnSpc>
                <a:spcPts val="8600"/>
              </a:lnSpc>
            </a:pPr>
            <a:r>
              <a:rPr lang="en-US" sz="6232" b="true">
                <a:solidFill>
                  <a:srgbClr val="FFFFFF"/>
                </a:solidFill>
                <a:latin typeface="DM Sans Bold"/>
                <a:ea typeface="DM Sans Bold"/>
                <a:cs typeface="DM Sans Bold"/>
                <a:sym typeface="DM Sans Bold"/>
              </a:rPr>
              <a:t>06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028700" y="3572354"/>
            <a:ext cx="7688428" cy="1598615"/>
          </a:xfrm>
          <a:prstGeom prst="rect">
            <a:avLst/>
          </a:prstGeom>
        </p:spPr>
        <p:txBody>
          <a:bodyPr anchor="t" rtlCol="false" tIns="0" lIns="0" bIns="0" rIns="0">
            <a:spAutoFit/>
          </a:bodyPr>
          <a:lstStyle/>
          <a:p>
            <a:pPr algn="ctr" marL="0" indent="0" lvl="0">
              <a:lnSpc>
                <a:spcPts val="10713"/>
              </a:lnSpc>
              <a:spcBef>
                <a:spcPct val="0"/>
              </a:spcBef>
            </a:pPr>
            <a:r>
              <a:rPr lang="en-US" sz="14880">
                <a:solidFill>
                  <a:srgbClr val="6866E1"/>
                </a:solidFill>
                <a:latin typeface="Computer Says No"/>
                <a:ea typeface="Computer Says No"/>
                <a:cs typeface="Computer Says No"/>
                <a:sym typeface="Computer Says No"/>
              </a:rPr>
              <a:t>1.GIỚI THIỆU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29828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417791" y="1478577"/>
            <a:ext cx="7242648" cy="1112708"/>
          </a:xfrm>
          <a:prstGeom prst="rect">
            <a:avLst/>
          </a:prstGeom>
        </p:spPr>
        <p:txBody>
          <a:bodyPr anchor="t" rtlCol="false" tIns="0" lIns="0" bIns="0" rIns="0">
            <a:spAutoFit/>
          </a:bodyPr>
          <a:lstStyle/>
          <a:p>
            <a:pPr algn="ctr" marL="0" indent="0" lvl="0">
              <a:lnSpc>
                <a:spcPts val="7465"/>
              </a:lnSpc>
              <a:spcBef>
                <a:spcPct val="0"/>
              </a:spcBef>
            </a:pPr>
            <a:r>
              <a:rPr lang="en-US" sz="10369">
                <a:solidFill>
                  <a:srgbClr val="6866E1"/>
                </a:solidFill>
                <a:latin typeface="Computer Says No"/>
                <a:ea typeface="Computer Says No"/>
                <a:cs typeface="Computer Says No"/>
                <a:sym typeface="Computer Says No"/>
              </a:rPr>
              <a:t>GIỚI THIỆU DỰ ÁN</a:t>
            </a:r>
          </a:p>
        </p:txBody>
      </p:sp>
      <p:sp>
        <p:nvSpPr>
          <p:cNvPr name="TextBox 4" id="4"/>
          <p:cNvSpPr txBox="true"/>
          <p:nvPr/>
        </p:nvSpPr>
        <p:spPr>
          <a:xfrm rot="0">
            <a:off x="1285472" y="2899250"/>
            <a:ext cx="7374968" cy="2399330"/>
          </a:xfrm>
          <a:prstGeom prst="rect">
            <a:avLst/>
          </a:prstGeom>
        </p:spPr>
        <p:txBody>
          <a:bodyPr anchor="t" rtlCol="false" tIns="0" lIns="0" bIns="0" rIns="0">
            <a:spAutoFit/>
          </a:bodyPr>
          <a:lstStyle/>
          <a:p>
            <a:pPr algn="l">
              <a:lnSpc>
                <a:spcPts val="3203"/>
              </a:lnSpc>
            </a:pPr>
            <a:r>
              <a:rPr lang="en-US" sz="2288">
                <a:solidFill>
                  <a:srgbClr val="FFFFFF"/>
                </a:solidFill>
                <a:latin typeface="Poppins Light"/>
                <a:ea typeface="Poppins Light"/>
                <a:cs typeface="Poppins Light"/>
                <a:sym typeface="Poppins Light"/>
              </a:rPr>
              <a:t>Dự đoán kết quả bóng đá là một bài toán hấp dẫn, thu hút người đam mê thể thao và các nhà khoa học dữ liệu. Dự đoán chính xác không chỉ mang tính giải trí mà còn hỗ trợ phân tích chiến thuật, quản lý đội bóng và ra quyết định trong cá cược thể thao."</a:t>
            </a:r>
          </a:p>
        </p:txBody>
      </p:sp>
      <p:sp>
        <p:nvSpPr>
          <p:cNvPr name="AutoShape 5" id="5"/>
          <p:cNvSpPr/>
          <p:nvPr/>
        </p:nvSpPr>
        <p:spPr>
          <a:xfrm flipV="true">
            <a:off x="1578772" y="5689105"/>
            <a:ext cx="6920742" cy="1905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285472" y="6041530"/>
            <a:ext cx="7374968" cy="1599230"/>
          </a:xfrm>
          <a:prstGeom prst="rect">
            <a:avLst/>
          </a:prstGeom>
        </p:spPr>
        <p:txBody>
          <a:bodyPr anchor="t" rtlCol="false" tIns="0" lIns="0" bIns="0" rIns="0">
            <a:spAutoFit/>
          </a:bodyPr>
          <a:lstStyle/>
          <a:p>
            <a:pPr algn="l">
              <a:lnSpc>
                <a:spcPts val="3203"/>
              </a:lnSpc>
            </a:pPr>
            <a:r>
              <a:rPr lang="en-US" sz="2288">
                <a:solidFill>
                  <a:srgbClr val="FFFFFF"/>
                </a:solidFill>
                <a:latin typeface="Poppins Light"/>
                <a:ea typeface="Poppins Light"/>
                <a:cs typeface="Poppins Light"/>
                <a:sym typeface="Poppins Light"/>
              </a:rPr>
              <a:t> Bài toán này thường được giải quyết thông qua các mô hình học máy, trong đó Logistic Regression và thuật toán ID3 là hai phương pháp phổ biến để tối ưu hóa độ chính xác kết quả.</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3500" y="4920320"/>
            <a:ext cx="5172523" cy="3956980"/>
          </a:xfrm>
          <a:custGeom>
            <a:avLst/>
            <a:gdLst/>
            <a:ahLst/>
            <a:cxnLst/>
            <a:rect r="r" b="b" t="t" l="l"/>
            <a:pathLst>
              <a:path h="3956980" w="5172523">
                <a:moveTo>
                  <a:pt x="0" y="0"/>
                </a:moveTo>
                <a:lnTo>
                  <a:pt x="5172523" y="0"/>
                </a:lnTo>
                <a:lnTo>
                  <a:pt x="5172523" y="3956980"/>
                </a:lnTo>
                <a:lnTo>
                  <a:pt x="0" y="3956980"/>
                </a:lnTo>
                <a:lnTo>
                  <a:pt x="0" y="0"/>
                </a:lnTo>
                <a:close/>
              </a:path>
            </a:pathLst>
          </a:custGeom>
          <a:blipFill>
            <a:blip r:embed="rId2"/>
            <a:stretch>
              <a:fillRect l="0" t="0" r="0" b="0"/>
            </a:stretch>
          </a:blipFill>
        </p:spPr>
      </p:sp>
      <p:sp>
        <p:nvSpPr>
          <p:cNvPr name="TextBox 3" id="3"/>
          <p:cNvSpPr txBox="true"/>
          <p:nvPr/>
        </p:nvSpPr>
        <p:spPr>
          <a:xfrm rot="0">
            <a:off x="3320933" y="4219575"/>
            <a:ext cx="11646135" cy="1838325"/>
          </a:xfrm>
          <a:prstGeom prst="rect">
            <a:avLst/>
          </a:prstGeom>
        </p:spPr>
        <p:txBody>
          <a:bodyPr anchor="t" rtlCol="false" tIns="0" lIns="0" bIns="0" rIns="0">
            <a:spAutoFit/>
          </a:bodyPr>
          <a:lstStyle/>
          <a:p>
            <a:pPr algn="ctr">
              <a:lnSpc>
                <a:spcPts val="14400"/>
              </a:lnSpc>
            </a:pPr>
            <a:r>
              <a:rPr lang="en-US" sz="12000">
                <a:solidFill>
                  <a:srgbClr val="FFFFFF"/>
                </a:solidFill>
                <a:latin typeface="Muli"/>
                <a:ea typeface="Muli"/>
                <a:cs typeface="Muli"/>
                <a:sym typeface="Muli"/>
              </a:rPr>
              <a:t>Input - Output</a:t>
            </a:r>
          </a:p>
        </p:txBody>
      </p:sp>
      <p:sp>
        <p:nvSpPr>
          <p:cNvPr name="Freeform 4" id="4"/>
          <p:cNvSpPr/>
          <p:nvPr/>
        </p:nvSpPr>
        <p:spPr>
          <a:xfrm flipH="false" flipV="false" rot="-479821">
            <a:off x="15520716" y="1619948"/>
            <a:ext cx="3477167" cy="2886049"/>
          </a:xfrm>
          <a:custGeom>
            <a:avLst/>
            <a:gdLst/>
            <a:ahLst/>
            <a:cxnLst/>
            <a:rect r="r" b="b" t="t" l="l"/>
            <a:pathLst>
              <a:path h="2886049" w="3477167">
                <a:moveTo>
                  <a:pt x="0" y="0"/>
                </a:moveTo>
                <a:lnTo>
                  <a:pt x="3477168" y="0"/>
                </a:lnTo>
                <a:lnTo>
                  <a:pt x="3477168" y="2886049"/>
                </a:lnTo>
                <a:lnTo>
                  <a:pt x="0" y="2886049"/>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0800000">
            <a:off x="-589274" y="-4916790"/>
            <a:ext cx="22355665" cy="15878588"/>
          </a:xfrm>
          <a:custGeom>
            <a:avLst/>
            <a:gdLst/>
            <a:ahLst/>
            <a:cxnLst/>
            <a:rect r="r" b="b" t="t" l="l"/>
            <a:pathLst>
              <a:path h="15878588" w="22355665">
                <a:moveTo>
                  <a:pt x="0" y="0"/>
                </a:moveTo>
                <a:lnTo>
                  <a:pt x="22355666" y="0"/>
                </a:lnTo>
                <a:lnTo>
                  <a:pt x="22355666" y="15878588"/>
                </a:lnTo>
                <a:lnTo>
                  <a:pt x="0" y="15878588"/>
                </a:lnTo>
                <a:lnTo>
                  <a:pt x="0" y="0"/>
                </a:lnTo>
                <a:close/>
              </a:path>
            </a:pathLst>
          </a:custGeom>
          <a:blipFill>
            <a:blip r:embed="rId2">
              <a:alphaModFix amt="53000"/>
            </a:blip>
            <a:stretch>
              <a:fillRect l="0" t="-4404" r="-11352" b="-6948"/>
            </a:stretch>
          </a:blipFill>
        </p:spPr>
      </p:sp>
      <p:grpSp>
        <p:nvGrpSpPr>
          <p:cNvPr name="Group 3" id="3"/>
          <p:cNvGrpSpPr/>
          <p:nvPr/>
        </p:nvGrpSpPr>
        <p:grpSpPr>
          <a:xfrm rot="0">
            <a:off x="1556095" y="1478027"/>
            <a:ext cx="4371846" cy="1335958"/>
            <a:chOff x="0" y="0"/>
            <a:chExt cx="1151433" cy="351857"/>
          </a:xfrm>
        </p:grpSpPr>
        <p:sp>
          <p:nvSpPr>
            <p:cNvPr name="Freeform 4" id="4"/>
            <p:cNvSpPr/>
            <p:nvPr/>
          </p:nvSpPr>
          <p:spPr>
            <a:xfrm flipH="false" flipV="false" rot="0">
              <a:off x="0" y="0"/>
              <a:ext cx="1151433" cy="351857"/>
            </a:xfrm>
            <a:custGeom>
              <a:avLst/>
              <a:gdLst/>
              <a:ahLst/>
              <a:cxnLst/>
              <a:rect r="r" b="b" t="t" l="l"/>
              <a:pathLst>
                <a:path h="351857" w="1151433">
                  <a:moveTo>
                    <a:pt x="0" y="0"/>
                  </a:moveTo>
                  <a:lnTo>
                    <a:pt x="1151433" y="0"/>
                  </a:lnTo>
                  <a:lnTo>
                    <a:pt x="1151433" y="351857"/>
                  </a:lnTo>
                  <a:lnTo>
                    <a:pt x="0" y="351857"/>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133350"/>
              <a:ext cx="1151433" cy="485207"/>
            </a:xfrm>
            <a:prstGeom prst="rect">
              <a:avLst/>
            </a:prstGeom>
          </p:spPr>
          <p:txBody>
            <a:bodyPr anchor="ctr" rtlCol="false" tIns="50800" lIns="50800" bIns="50800" rIns="50800"/>
            <a:lstStyle/>
            <a:p>
              <a:pPr algn="ctr">
                <a:lnSpc>
                  <a:spcPts val="4354"/>
                </a:lnSpc>
              </a:pPr>
              <a:r>
                <a:rPr lang="en-US" sz="2688">
                  <a:solidFill>
                    <a:srgbClr val="FFFFFF"/>
                  </a:solidFill>
                  <a:latin typeface="Poppins Light"/>
                  <a:ea typeface="Poppins Light"/>
                  <a:cs typeface="Poppins Light"/>
                  <a:sym typeface="Poppins Light"/>
                </a:rPr>
                <a:t>- Dữ liệu đầu vào</a:t>
              </a:r>
            </a:p>
            <a:p>
              <a:pPr algn="ctr" marL="0" indent="0" lvl="1">
                <a:lnSpc>
                  <a:spcPts val="4354"/>
                </a:lnSpc>
                <a:spcBef>
                  <a:spcPct val="0"/>
                </a:spcBef>
              </a:pPr>
            </a:p>
          </p:txBody>
        </p:sp>
      </p:grpSp>
      <p:sp>
        <p:nvSpPr>
          <p:cNvPr name="TextBox 6" id="6"/>
          <p:cNvSpPr txBox="true"/>
          <p:nvPr/>
        </p:nvSpPr>
        <p:spPr>
          <a:xfrm rot="0">
            <a:off x="1353065" y="2917729"/>
            <a:ext cx="8105145" cy="7120039"/>
          </a:xfrm>
          <a:prstGeom prst="rect">
            <a:avLst/>
          </a:prstGeom>
        </p:spPr>
        <p:txBody>
          <a:bodyPr anchor="t" rtlCol="false" tIns="0" lIns="0" bIns="0" rIns="0">
            <a:spAutoFit/>
          </a:bodyPr>
          <a:lstStyle/>
          <a:p>
            <a:pPr algn="l" marL="442957" indent="-221479" lvl="1">
              <a:lnSpc>
                <a:spcPts val="3323"/>
              </a:lnSpc>
              <a:buFont typeface="Arial"/>
              <a:buChar char="•"/>
            </a:pPr>
            <a:r>
              <a:rPr lang="en-US" sz="2051">
                <a:solidFill>
                  <a:srgbClr val="FFFFFF"/>
                </a:solidFill>
                <a:latin typeface="Poppins Light"/>
                <a:ea typeface="Poppins Light"/>
                <a:cs typeface="Poppins Light"/>
                <a:sym typeface="Poppins Light"/>
              </a:rPr>
              <a:t>FTHG: (Full Time Home Team ) Số bàn thắng của đội chủ nhà khi kết thúc trận đấu  </a:t>
            </a:r>
          </a:p>
          <a:p>
            <a:pPr algn="l" marL="442957" indent="-221479" lvl="1">
              <a:lnSpc>
                <a:spcPts val="3323"/>
              </a:lnSpc>
              <a:buFont typeface="Arial"/>
              <a:buChar char="•"/>
            </a:pPr>
            <a:r>
              <a:rPr lang="en-US" sz="2051">
                <a:solidFill>
                  <a:srgbClr val="FFFFFF"/>
                </a:solidFill>
                <a:latin typeface="Poppins Light"/>
                <a:ea typeface="Poppins Light"/>
                <a:cs typeface="Poppins Light"/>
                <a:sym typeface="Poppins Light"/>
              </a:rPr>
              <a:t>FTAG: (Full-Time Away Team ) Số bàn thắng của đội khách khi kết thúc trận đấu  </a:t>
            </a:r>
          </a:p>
          <a:p>
            <a:pPr algn="l" marL="442957" indent="-221479" lvl="1">
              <a:lnSpc>
                <a:spcPts val="3323"/>
              </a:lnSpc>
              <a:buFont typeface="Arial"/>
              <a:buChar char="•"/>
            </a:pPr>
            <a:r>
              <a:rPr lang="en-US" sz="2051">
                <a:solidFill>
                  <a:srgbClr val="FFFFFF"/>
                </a:solidFill>
                <a:latin typeface="Poppins Light"/>
                <a:ea typeface="Poppins Light"/>
                <a:cs typeface="Poppins Light"/>
                <a:sym typeface="Poppins Light"/>
              </a:rPr>
              <a:t>FTR: (Full-Time Result) Kết quả cuối cùng  </a:t>
            </a:r>
          </a:p>
          <a:p>
            <a:pPr algn="l" marL="442957" indent="-221479" lvl="1">
              <a:lnSpc>
                <a:spcPts val="3323"/>
              </a:lnSpc>
              <a:buFont typeface="Arial"/>
              <a:buChar char="•"/>
            </a:pPr>
            <a:r>
              <a:rPr lang="en-US" sz="2051">
                <a:solidFill>
                  <a:srgbClr val="FFFFFF"/>
                </a:solidFill>
                <a:latin typeface="Poppins Light"/>
                <a:ea typeface="Poppins Light"/>
                <a:cs typeface="Poppins Light"/>
                <a:sym typeface="Poppins Light"/>
              </a:rPr>
              <a:t>HTGS: Số bàn thắng trung bình của đội nhà (Home Team Goals Scored). </a:t>
            </a:r>
          </a:p>
          <a:p>
            <a:pPr algn="l" marL="442957" indent="-221479" lvl="1">
              <a:lnSpc>
                <a:spcPts val="3323"/>
              </a:lnSpc>
              <a:buFont typeface="Arial"/>
              <a:buChar char="•"/>
            </a:pPr>
            <a:r>
              <a:rPr lang="en-US" sz="2051">
                <a:solidFill>
                  <a:srgbClr val="FFFFFF"/>
                </a:solidFill>
                <a:latin typeface="Poppins Light"/>
                <a:ea typeface="Poppins Light"/>
                <a:cs typeface="Poppins Light"/>
                <a:sym typeface="Poppins Light"/>
              </a:rPr>
              <a:t>ATGS: Số bàn thắng trung bình của đội khách (Away Team Goals Scored). </a:t>
            </a:r>
          </a:p>
          <a:p>
            <a:pPr algn="l" marL="442957" indent="-221479" lvl="1">
              <a:lnSpc>
                <a:spcPts val="3323"/>
              </a:lnSpc>
              <a:buFont typeface="Arial"/>
              <a:buChar char="•"/>
            </a:pPr>
            <a:r>
              <a:rPr lang="en-US" sz="2051">
                <a:solidFill>
                  <a:srgbClr val="FFFFFF"/>
                </a:solidFill>
                <a:latin typeface="Poppins Light"/>
                <a:ea typeface="Poppins Light"/>
                <a:cs typeface="Poppins Light"/>
                <a:sym typeface="Poppins Light"/>
              </a:rPr>
              <a:t>HTGD: Hiệu số bàn thắng của đội nhà (Home Team Goal Difference). </a:t>
            </a:r>
          </a:p>
          <a:p>
            <a:pPr algn="l" marL="442957" indent="-221479" lvl="1">
              <a:lnSpc>
                <a:spcPts val="3323"/>
              </a:lnSpc>
              <a:buFont typeface="Arial"/>
              <a:buChar char="•"/>
            </a:pPr>
            <a:r>
              <a:rPr lang="en-US" sz="2051">
                <a:solidFill>
                  <a:srgbClr val="FFFFFF"/>
                </a:solidFill>
                <a:latin typeface="Poppins Light"/>
                <a:ea typeface="Poppins Light"/>
                <a:cs typeface="Poppins Light"/>
                <a:sym typeface="Poppins Light"/>
              </a:rPr>
              <a:t>ATGD: Hiệu số bàn thắng của đội khách (Away Team Goal Difference). </a:t>
            </a:r>
          </a:p>
          <a:p>
            <a:pPr algn="l" marL="442957" indent="-221479" lvl="1">
              <a:lnSpc>
                <a:spcPts val="3323"/>
              </a:lnSpc>
              <a:buFont typeface="Arial"/>
              <a:buChar char="•"/>
            </a:pPr>
            <a:r>
              <a:rPr lang="en-US" sz="2051">
                <a:solidFill>
                  <a:srgbClr val="FFFFFF"/>
                </a:solidFill>
                <a:latin typeface="Poppins Light"/>
                <a:ea typeface="Poppins Light"/>
                <a:cs typeface="Poppins Light"/>
                <a:sym typeface="Poppins Light"/>
              </a:rPr>
              <a:t>DiffPts: Chênh lệch điểm số giữa hai đội. </a:t>
            </a:r>
          </a:p>
          <a:p>
            <a:pPr algn="l" marL="442957" indent="-221479" lvl="1">
              <a:lnSpc>
                <a:spcPts val="3323"/>
              </a:lnSpc>
              <a:buFont typeface="Arial"/>
              <a:buChar char="•"/>
            </a:pPr>
            <a:r>
              <a:rPr lang="en-US" sz="2051">
                <a:solidFill>
                  <a:srgbClr val="FFFFFF"/>
                </a:solidFill>
                <a:latin typeface="Poppins Light"/>
                <a:ea typeface="Poppins Light"/>
                <a:cs typeface="Poppins Light"/>
                <a:sym typeface="Poppins Light"/>
              </a:rPr>
              <a:t>DiffFormPts: Chênh lệch điểm số theo phong độ gần đây của hai đội. </a:t>
            </a:r>
          </a:p>
          <a:p>
            <a:pPr algn="l">
              <a:lnSpc>
                <a:spcPts val="3323"/>
              </a:lnSpc>
            </a:pPr>
          </a:p>
        </p:txBody>
      </p:sp>
      <p:grpSp>
        <p:nvGrpSpPr>
          <p:cNvPr name="Group 7" id="7"/>
          <p:cNvGrpSpPr/>
          <p:nvPr/>
        </p:nvGrpSpPr>
        <p:grpSpPr>
          <a:xfrm rot="0">
            <a:off x="12131855" y="1478027"/>
            <a:ext cx="4371846" cy="1335958"/>
            <a:chOff x="0" y="0"/>
            <a:chExt cx="1151433" cy="351857"/>
          </a:xfrm>
        </p:grpSpPr>
        <p:sp>
          <p:nvSpPr>
            <p:cNvPr name="Freeform 8" id="8"/>
            <p:cNvSpPr/>
            <p:nvPr/>
          </p:nvSpPr>
          <p:spPr>
            <a:xfrm flipH="false" flipV="false" rot="0">
              <a:off x="0" y="0"/>
              <a:ext cx="1151433" cy="351857"/>
            </a:xfrm>
            <a:custGeom>
              <a:avLst/>
              <a:gdLst/>
              <a:ahLst/>
              <a:cxnLst/>
              <a:rect r="r" b="b" t="t" l="l"/>
              <a:pathLst>
                <a:path h="351857" w="1151433">
                  <a:moveTo>
                    <a:pt x="0" y="0"/>
                  </a:moveTo>
                  <a:lnTo>
                    <a:pt x="1151433" y="0"/>
                  </a:lnTo>
                  <a:lnTo>
                    <a:pt x="1151433" y="351857"/>
                  </a:lnTo>
                  <a:lnTo>
                    <a:pt x="0" y="351857"/>
                  </a:ln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0" y="-133350"/>
              <a:ext cx="1151433" cy="485207"/>
            </a:xfrm>
            <a:prstGeom prst="rect">
              <a:avLst/>
            </a:prstGeom>
          </p:spPr>
          <p:txBody>
            <a:bodyPr anchor="ctr" rtlCol="false" tIns="50800" lIns="50800" bIns="50800" rIns="50800"/>
            <a:lstStyle/>
            <a:p>
              <a:pPr algn="ctr">
                <a:lnSpc>
                  <a:spcPts val="4354"/>
                </a:lnSpc>
              </a:pPr>
              <a:r>
                <a:rPr lang="en-US" sz="2688">
                  <a:solidFill>
                    <a:srgbClr val="FFFFFF"/>
                  </a:solidFill>
                  <a:latin typeface="Poppins Light"/>
                  <a:ea typeface="Poppins Light"/>
                  <a:cs typeface="Poppins Light"/>
                  <a:sym typeface="Poppins Light"/>
                </a:rPr>
                <a:t>- Dữ liệu đầu ra</a:t>
              </a:r>
            </a:p>
            <a:p>
              <a:pPr algn="ctr" marL="0" indent="0" lvl="1">
                <a:lnSpc>
                  <a:spcPts val="4354"/>
                </a:lnSpc>
                <a:spcBef>
                  <a:spcPct val="0"/>
                </a:spcBef>
              </a:pPr>
            </a:p>
          </p:txBody>
        </p:sp>
      </p:grpSp>
      <p:sp>
        <p:nvSpPr>
          <p:cNvPr name="TextBox 10" id="10"/>
          <p:cNvSpPr txBox="true"/>
          <p:nvPr/>
        </p:nvSpPr>
        <p:spPr>
          <a:xfrm rot="0">
            <a:off x="11707217" y="3122108"/>
            <a:ext cx="5221122" cy="833539"/>
          </a:xfrm>
          <a:prstGeom prst="rect">
            <a:avLst/>
          </a:prstGeom>
        </p:spPr>
        <p:txBody>
          <a:bodyPr anchor="t" rtlCol="false" tIns="0" lIns="0" bIns="0" rIns="0">
            <a:spAutoFit/>
          </a:bodyPr>
          <a:lstStyle/>
          <a:p>
            <a:pPr algn="l" marL="442957" indent="-221479" lvl="1">
              <a:lnSpc>
                <a:spcPts val="3323"/>
              </a:lnSpc>
              <a:buFont typeface="Arial"/>
              <a:buChar char="•"/>
            </a:pPr>
            <a:r>
              <a:rPr lang="en-US" sz="2051">
                <a:solidFill>
                  <a:srgbClr val="FFFFFF"/>
                </a:solidFill>
                <a:latin typeface="Poppins"/>
                <a:ea typeface="Poppins"/>
                <a:cs typeface="Poppins"/>
                <a:sym typeface="Poppins"/>
              </a:rPr>
              <a:t>Thắng</a:t>
            </a:r>
          </a:p>
          <a:p>
            <a:pPr algn="l" marL="442957" indent="-221479" lvl="1">
              <a:lnSpc>
                <a:spcPts val="3323"/>
              </a:lnSpc>
              <a:buFont typeface="Arial"/>
              <a:buChar char="•"/>
            </a:pPr>
            <a:r>
              <a:rPr lang="en-US" sz="2051">
                <a:solidFill>
                  <a:srgbClr val="FFFFFF"/>
                </a:solidFill>
                <a:latin typeface="Poppins"/>
                <a:ea typeface="Poppins"/>
                <a:cs typeface="Poppins"/>
                <a:sym typeface="Poppins"/>
              </a:rPr>
              <a:t>Không thắng (thua hoặc hòa)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2387880" y="5143500"/>
            <a:ext cx="10336162" cy="2456538"/>
            <a:chOff x="0" y="0"/>
            <a:chExt cx="13781550" cy="3275383"/>
          </a:xfrm>
        </p:grpSpPr>
        <p:sp>
          <p:nvSpPr>
            <p:cNvPr name="TextBox 3" id="3"/>
            <p:cNvSpPr txBox="true"/>
            <p:nvPr/>
          </p:nvSpPr>
          <p:spPr>
            <a:xfrm rot="0">
              <a:off x="0" y="2834058"/>
              <a:ext cx="13781550" cy="441325"/>
            </a:xfrm>
            <a:prstGeom prst="rect">
              <a:avLst/>
            </a:prstGeom>
          </p:spPr>
          <p:txBody>
            <a:bodyPr anchor="t" rtlCol="false" tIns="0" lIns="0" bIns="0" rIns="0">
              <a:spAutoFit/>
            </a:bodyPr>
            <a:lstStyle/>
            <a:p>
              <a:pPr algn="l">
                <a:lnSpc>
                  <a:spcPts val="2610"/>
                </a:lnSpc>
              </a:pPr>
            </a:p>
          </p:txBody>
        </p:sp>
        <p:sp>
          <p:nvSpPr>
            <p:cNvPr name="TextBox 4" id="4"/>
            <p:cNvSpPr txBox="true"/>
            <p:nvPr/>
          </p:nvSpPr>
          <p:spPr>
            <a:xfrm rot="0">
              <a:off x="0" y="0"/>
              <a:ext cx="13781550" cy="1828800"/>
            </a:xfrm>
            <a:prstGeom prst="rect">
              <a:avLst/>
            </a:prstGeom>
          </p:spPr>
          <p:txBody>
            <a:bodyPr anchor="t" rtlCol="false" tIns="0" lIns="0" bIns="0" rIns="0">
              <a:spAutoFit/>
            </a:bodyPr>
            <a:lstStyle/>
            <a:p>
              <a:pPr algn="l">
                <a:lnSpc>
                  <a:spcPts val="10800"/>
                </a:lnSpc>
              </a:pPr>
              <a:r>
                <a:rPr lang="en-US" sz="9000" b="true">
                  <a:solidFill>
                    <a:srgbClr val="FFFFFF"/>
                  </a:solidFill>
                  <a:latin typeface="Muli Semi-Bold"/>
                  <a:ea typeface="Muli Semi-Bold"/>
                  <a:cs typeface="Muli Semi-Bold"/>
                  <a:sym typeface="Muli Semi-Bold"/>
                </a:rPr>
                <a:t>3. Tiền xử lí dữ liệu</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494549" y="347748"/>
            <a:ext cx="12077888" cy="864640"/>
          </a:xfrm>
          <a:custGeom>
            <a:avLst/>
            <a:gdLst/>
            <a:ahLst/>
            <a:cxnLst/>
            <a:rect r="r" b="b" t="t" l="l"/>
            <a:pathLst>
              <a:path h="864640" w="12077888">
                <a:moveTo>
                  <a:pt x="0" y="0"/>
                </a:moveTo>
                <a:lnTo>
                  <a:pt x="12077888" y="0"/>
                </a:lnTo>
                <a:lnTo>
                  <a:pt x="12077888" y="864640"/>
                </a:lnTo>
                <a:lnTo>
                  <a:pt x="0" y="864640"/>
                </a:lnTo>
                <a:lnTo>
                  <a:pt x="0" y="0"/>
                </a:lnTo>
                <a:close/>
              </a:path>
            </a:pathLst>
          </a:custGeom>
          <a:blipFill>
            <a:blip r:embed="rId2"/>
            <a:stretch>
              <a:fillRect l="0" t="-2885" r="0" b="0"/>
            </a:stretch>
          </a:blipFill>
        </p:spPr>
      </p:sp>
      <p:sp>
        <p:nvSpPr>
          <p:cNvPr name="Freeform 3" id="3"/>
          <p:cNvSpPr/>
          <p:nvPr/>
        </p:nvSpPr>
        <p:spPr>
          <a:xfrm flipH="false" flipV="false" rot="0">
            <a:off x="2494549" y="3068397"/>
            <a:ext cx="10308374" cy="1246502"/>
          </a:xfrm>
          <a:custGeom>
            <a:avLst/>
            <a:gdLst/>
            <a:ahLst/>
            <a:cxnLst/>
            <a:rect r="r" b="b" t="t" l="l"/>
            <a:pathLst>
              <a:path h="1246502" w="10308374">
                <a:moveTo>
                  <a:pt x="0" y="0"/>
                </a:moveTo>
                <a:lnTo>
                  <a:pt x="10308374" y="0"/>
                </a:lnTo>
                <a:lnTo>
                  <a:pt x="10308374" y="1246502"/>
                </a:lnTo>
                <a:lnTo>
                  <a:pt x="0" y="1246502"/>
                </a:lnTo>
                <a:lnTo>
                  <a:pt x="0" y="0"/>
                </a:lnTo>
                <a:close/>
              </a:path>
            </a:pathLst>
          </a:custGeom>
          <a:blipFill>
            <a:blip r:embed="rId3"/>
            <a:stretch>
              <a:fillRect l="0" t="0" r="0" b="0"/>
            </a:stretch>
          </a:blipFill>
        </p:spPr>
      </p:sp>
      <p:sp>
        <p:nvSpPr>
          <p:cNvPr name="TextBox 4" id="4"/>
          <p:cNvSpPr txBox="true"/>
          <p:nvPr/>
        </p:nvSpPr>
        <p:spPr>
          <a:xfrm rot="0">
            <a:off x="2948726" y="1524332"/>
            <a:ext cx="13321611" cy="1194020"/>
          </a:xfrm>
          <a:prstGeom prst="rect">
            <a:avLst/>
          </a:prstGeom>
        </p:spPr>
        <p:txBody>
          <a:bodyPr anchor="t" rtlCol="false" tIns="0" lIns="0" bIns="0" rIns="0">
            <a:spAutoFit/>
          </a:bodyPr>
          <a:lstStyle/>
          <a:p>
            <a:pPr algn="just">
              <a:lnSpc>
                <a:spcPts val="3383"/>
              </a:lnSpc>
            </a:pPr>
            <a:r>
              <a:rPr lang="en-US" sz="2451">
                <a:solidFill>
                  <a:srgbClr val="FFFFFF"/>
                </a:solidFill>
                <a:latin typeface="Muli"/>
                <a:ea typeface="Muli"/>
                <a:cs typeface="Muli"/>
                <a:sym typeface="Muli"/>
              </a:rPr>
              <a:t>-</a:t>
            </a:r>
            <a:r>
              <a:rPr lang="en-US" sz="2451">
                <a:solidFill>
                  <a:srgbClr val="FFFFFF"/>
                </a:solidFill>
                <a:latin typeface="Muli"/>
                <a:ea typeface="Muli"/>
                <a:cs typeface="Muli"/>
                <a:sym typeface="Muli"/>
              </a:rPr>
              <a:t>Chuyển đổi cột kết quả trận đấu thành nhãn nhị phân:</a:t>
            </a:r>
          </a:p>
          <a:p>
            <a:pPr algn="just" marL="486094" indent="-243047" lvl="1">
              <a:lnSpc>
                <a:spcPts val="3107"/>
              </a:lnSpc>
              <a:buFont typeface="Arial"/>
              <a:buChar char="•"/>
            </a:pPr>
            <a:r>
              <a:rPr lang="en-US" sz="2251">
                <a:solidFill>
                  <a:srgbClr val="FFFFFF"/>
                </a:solidFill>
                <a:latin typeface="Muli"/>
                <a:ea typeface="Muli"/>
                <a:cs typeface="Muli"/>
                <a:sym typeface="Muli"/>
              </a:rPr>
              <a:t>Cột FTR (kết quả trận đấu) được chuyển thành nhãn nhị phân result, trong đó 1 là đội nhà thắng và 0 là đội nhà thua hoặc hòa</a:t>
            </a:r>
          </a:p>
        </p:txBody>
      </p:sp>
      <p:sp>
        <p:nvSpPr>
          <p:cNvPr name="TextBox 5" id="5"/>
          <p:cNvSpPr txBox="true"/>
          <p:nvPr/>
        </p:nvSpPr>
        <p:spPr>
          <a:xfrm rot="0">
            <a:off x="2948726" y="4696189"/>
            <a:ext cx="13321611" cy="1660745"/>
          </a:xfrm>
          <a:prstGeom prst="rect">
            <a:avLst/>
          </a:prstGeom>
        </p:spPr>
        <p:txBody>
          <a:bodyPr anchor="t" rtlCol="false" tIns="0" lIns="0" bIns="0" rIns="0">
            <a:spAutoFit/>
          </a:bodyPr>
          <a:lstStyle/>
          <a:p>
            <a:pPr algn="just">
              <a:lnSpc>
                <a:spcPts val="3383"/>
              </a:lnSpc>
            </a:pPr>
            <a:r>
              <a:rPr lang="en-US" sz="2451">
                <a:solidFill>
                  <a:srgbClr val="FFFFFF"/>
                </a:solidFill>
                <a:latin typeface="Muli"/>
                <a:ea typeface="Muli"/>
                <a:cs typeface="Muli"/>
                <a:sym typeface="Muli"/>
              </a:rPr>
              <a:t>-</a:t>
            </a:r>
            <a:r>
              <a:rPr lang="en-US" sz="2451">
                <a:solidFill>
                  <a:srgbClr val="FFFFFF"/>
                </a:solidFill>
                <a:latin typeface="Muli"/>
                <a:ea typeface="Muli"/>
                <a:cs typeface="Muli"/>
                <a:sym typeface="Muli"/>
              </a:rPr>
              <a:t>Chuẩn hóa tên đội bóng:</a:t>
            </a:r>
          </a:p>
          <a:p>
            <a:pPr algn="just" marL="529273" indent="-264636" lvl="1">
              <a:lnSpc>
                <a:spcPts val="3383"/>
              </a:lnSpc>
              <a:buFont typeface="Arial"/>
              <a:buChar char="•"/>
            </a:pPr>
            <a:r>
              <a:rPr lang="en-US" sz="2451">
                <a:solidFill>
                  <a:srgbClr val="FFFFFF"/>
                </a:solidFill>
                <a:latin typeface="Muli"/>
                <a:ea typeface="Muli"/>
                <a:cs typeface="Muli"/>
                <a:sym typeface="Muli"/>
              </a:rPr>
              <a:t>Tên đội trong các c</a:t>
            </a:r>
            <a:r>
              <a:rPr lang="en-US" sz="2451">
                <a:solidFill>
                  <a:srgbClr val="FFFFFF"/>
                </a:solidFill>
                <a:latin typeface="Muli"/>
                <a:ea typeface="Muli"/>
                <a:cs typeface="Muli"/>
                <a:sym typeface="Muli"/>
              </a:rPr>
              <a:t>ột HomeTeam và AwayTeam được chuyển sang chữ thường để đảm bảo tính nhất quán khi so sánh</a:t>
            </a:r>
          </a:p>
          <a:p>
            <a:pPr algn="just">
              <a:lnSpc>
                <a:spcPts val="3107"/>
              </a:lnSpc>
            </a:pPr>
          </a:p>
        </p:txBody>
      </p:sp>
      <p:sp>
        <p:nvSpPr>
          <p:cNvPr name="Freeform 6" id="6"/>
          <p:cNvSpPr/>
          <p:nvPr/>
        </p:nvSpPr>
        <p:spPr>
          <a:xfrm flipH="false" flipV="false" rot="0">
            <a:off x="2494549" y="6356934"/>
            <a:ext cx="15157278" cy="966276"/>
          </a:xfrm>
          <a:custGeom>
            <a:avLst/>
            <a:gdLst/>
            <a:ahLst/>
            <a:cxnLst/>
            <a:rect r="r" b="b" t="t" l="l"/>
            <a:pathLst>
              <a:path h="966276" w="15157278">
                <a:moveTo>
                  <a:pt x="0" y="0"/>
                </a:moveTo>
                <a:lnTo>
                  <a:pt x="15157278" y="0"/>
                </a:lnTo>
                <a:lnTo>
                  <a:pt x="15157278" y="966276"/>
                </a:lnTo>
                <a:lnTo>
                  <a:pt x="0" y="966276"/>
                </a:lnTo>
                <a:lnTo>
                  <a:pt x="0" y="0"/>
                </a:lnTo>
                <a:close/>
              </a:path>
            </a:pathLst>
          </a:custGeom>
          <a:blipFill>
            <a:blip r:embed="rId4"/>
            <a:stretch>
              <a:fillRect l="0" t="0" r="0" b="0"/>
            </a:stretch>
          </a:blipFill>
        </p:spPr>
      </p:sp>
      <p:sp>
        <p:nvSpPr>
          <p:cNvPr name="TextBox 7" id="7"/>
          <p:cNvSpPr txBox="true"/>
          <p:nvPr/>
        </p:nvSpPr>
        <p:spPr>
          <a:xfrm rot="0">
            <a:off x="2948726" y="7824643"/>
            <a:ext cx="13139940" cy="1660745"/>
          </a:xfrm>
          <a:prstGeom prst="rect">
            <a:avLst/>
          </a:prstGeom>
        </p:spPr>
        <p:txBody>
          <a:bodyPr anchor="t" rtlCol="false" tIns="0" lIns="0" bIns="0" rIns="0">
            <a:spAutoFit/>
          </a:bodyPr>
          <a:lstStyle/>
          <a:p>
            <a:pPr algn="just">
              <a:lnSpc>
                <a:spcPts val="3383"/>
              </a:lnSpc>
            </a:pPr>
            <a:r>
              <a:rPr lang="en-US" sz="2451">
                <a:solidFill>
                  <a:srgbClr val="FFFFFF"/>
                </a:solidFill>
                <a:latin typeface="Muli"/>
                <a:ea typeface="Muli"/>
                <a:cs typeface="Muli"/>
                <a:sym typeface="Muli"/>
              </a:rPr>
              <a:t>-Lựa c</a:t>
            </a:r>
            <a:r>
              <a:rPr lang="en-US" sz="2451">
                <a:solidFill>
                  <a:srgbClr val="FFFFFF"/>
                </a:solidFill>
                <a:latin typeface="Muli"/>
                <a:ea typeface="Muli"/>
                <a:cs typeface="Muli"/>
                <a:sym typeface="Muli"/>
              </a:rPr>
              <a:t>họn các đặc trưng đầu vào cho mô hình:</a:t>
            </a:r>
          </a:p>
          <a:p>
            <a:pPr algn="just" marL="529273" indent="-264636" lvl="1">
              <a:lnSpc>
                <a:spcPts val="3383"/>
              </a:lnSpc>
              <a:buFont typeface="Arial"/>
              <a:buChar char="•"/>
            </a:pPr>
            <a:r>
              <a:rPr lang="en-US" sz="2451">
                <a:solidFill>
                  <a:srgbClr val="FFFFFF"/>
                </a:solidFill>
                <a:latin typeface="Muli"/>
                <a:ea typeface="Muli"/>
                <a:cs typeface="Muli"/>
                <a:sym typeface="Muli"/>
              </a:rPr>
              <a:t>Lựa chọn</a:t>
            </a:r>
            <a:r>
              <a:rPr lang="en-US" sz="2451">
                <a:solidFill>
                  <a:srgbClr val="FFFFFF"/>
                </a:solidFill>
                <a:latin typeface="Muli"/>
                <a:ea typeface="Muli"/>
                <a:cs typeface="Muli"/>
                <a:sym typeface="Muli"/>
              </a:rPr>
              <a:t> các cột số liệu cần thiết như số bàn thắng, hiệu số bàn thắng, và chênh lệch điểm giữa các đội để làm dữ liệu đầu vào cho mô hình:</a:t>
            </a:r>
          </a:p>
          <a:p>
            <a:pPr algn="just">
              <a:lnSpc>
                <a:spcPts val="310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DAGU4eBgVmU</dc:identifier>
  <dcterms:modified xsi:type="dcterms:W3CDTF">2011-08-01T06:04:30Z</dcterms:modified>
  <cp:revision>1</cp:revision>
  <dc:title>Dự đoán kết quả trận bóng đá</dc:title>
</cp:coreProperties>
</file>